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2"/>
    <p:sldId id="259"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9" r:id="rId33"/>
    <p:sldId id="290" r:id="rId34"/>
    <p:sldId id="291" r:id="rId35"/>
    <p:sldId id="293" r:id="rId36"/>
    <p:sldId id="294" r:id="rId37"/>
    <p:sldId id="295" r:id="rId38"/>
    <p:sldId id="298" r:id="rId39"/>
    <p:sldId id="299" r:id="rId40"/>
    <p:sldId id="297"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73" d="100"/>
          <a:sy n="73" d="100"/>
        </p:scale>
        <p:origin x="58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tretch>
            <a:fillRect/>
          </a:stretch>
        </p:blipFill>
        <p:spPr>
          <a:xfrm>
            <a:off x="0" y="0"/>
            <a:ext cx="12208933" cy="6858000"/>
          </a:xfrm>
          <a:prstGeom prst="rect">
            <a:avLst/>
          </a:prstGeom>
          <a:noFill/>
          <a:ln w="9525">
            <a:noFill/>
          </a:ln>
        </p:spPr>
      </p:pic>
      <p:sp>
        <p:nvSpPr>
          <p:cNvPr id="2051" name="Rectangle 3"/>
          <p:cNvSpPr>
            <a:spLocks noGrp="1" noChangeArrowheads="1"/>
          </p:cNvSpPr>
          <p:nvPr>
            <p:ph type="ctrTitle"/>
          </p:nvPr>
        </p:nvSpPr>
        <p:spPr>
          <a:xfrm>
            <a:off x="624417" y="1196975"/>
            <a:ext cx="10943167" cy="1082675"/>
          </a:xfrm>
        </p:spPr>
        <p:txBody>
          <a:bodyPr/>
          <a:lstStyle>
            <a:lvl1pPr algn="ctr">
              <a:defRPr>
                <a:solidFill>
                  <a:schemeClr val="bg1"/>
                </a:solidFill>
              </a:defRPr>
            </a:lvl1pPr>
          </a:lstStyle>
          <a:p>
            <a:pPr lvl="0"/>
            <a:r>
              <a:rPr lang="en-US" altLang="zh-CN" noProof="0" smtClean="0"/>
              <a:t>Click to edit Master title style</a:t>
            </a:r>
          </a:p>
        </p:txBody>
      </p:sp>
      <p:sp>
        <p:nvSpPr>
          <p:cNvPr id="2052" name="Rectangle 4"/>
          <p:cNvSpPr>
            <a:spLocks noGrp="1" noChangeArrowheads="1"/>
          </p:cNvSpPr>
          <p:nvPr>
            <p:ph type="subTitle" idx="1"/>
          </p:nvPr>
        </p:nvSpPr>
        <p:spPr>
          <a:xfrm>
            <a:off x="626533" y="2422525"/>
            <a:ext cx="10949517" cy="1752600"/>
          </a:xfrm>
        </p:spPr>
        <p:txBody>
          <a:bodyPr/>
          <a:lstStyle>
            <a:lvl1pPr marL="0" indent="0" algn="ctr">
              <a:buFontTx/>
              <a:buNone/>
              <a:defRPr>
                <a:solidFill>
                  <a:schemeClr val="bg1"/>
                </a:solidFill>
              </a:defRPr>
            </a:lvl1pPr>
          </a:lstStyle>
          <a:p>
            <a:pPr lvl="0"/>
            <a:r>
              <a:rPr lang="en-US" altLang="zh-CN" noProof="0" smtClean="0"/>
              <a:t>Click to edit Master subtitle style</a:t>
            </a:r>
          </a:p>
        </p:txBody>
      </p:sp>
      <p:sp>
        <p:nvSpPr>
          <p:cNvPr id="9" name="Rectangle 5"/>
          <p:cNvSpPr>
            <a:spLocks noGrp="1"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63A1C593-65D0-4073-BCC9-577B9352EA97}" type="datetimeFigureOut">
              <a:rPr lang="en-US" smtClean="0"/>
              <a:t>2/28/2025</a:t>
            </a:fld>
            <a:endParaRPr lang="en-US"/>
          </a:p>
        </p:txBody>
      </p:sp>
      <p:sp>
        <p:nvSpPr>
          <p:cNvPr id="10" name="Rectangle 6"/>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a:p>
        </p:txBody>
      </p:sp>
      <p:sp>
        <p:nvSpPr>
          <p:cNvPr id="11" name="Rectangle 7"/>
          <p:cNvSpPr>
            <a:spLocks noGrp="1"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9B618960-8005-486C-9A75-10CB2AAC16F9}" type="slidenum">
              <a:rPr lang="en-US" smtClean="0"/>
              <a:t>‹#›</a:t>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t>2/28/2025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A1C593-65D0-4073-BCC9-577B9352EA97}" type="datetimeFigureOut">
              <a:rPr lang="en-US" smtClean="0"/>
              <a:t>2/28/2025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174750"/>
            <a:ext cx="53848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174750"/>
            <a:ext cx="53848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t>2/28/2025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0317" y="2505075"/>
            <a:ext cx="51583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t>2/28/2025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t>2/28/2025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t>2/28/2025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2/28/2025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2/28/2025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t>2/28/2025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0500"/>
            <a:ext cx="27432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90500"/>
            <a:ext cx="8026400" cy="59372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t>2/28/2025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9"/>
          <p:cNvPicPr>
            <a:picLocks noChangeAspect="1"/>
          </p:cNvPicPr>
          <p:nvPr/>
        </p:nvPicPr>
        <p:blipFill>
          <a:blip r:embed="rId13"/>
          <a:stretch>
            <a:fillRect/>
          </a:stretch>
        </p:blipFill>
        <p:spPr>
          <a:xfrm>
            <a:off x="0" y="0"/>
            <a:ext cx="12208933" cy="6858000"/>
          </a:xfrm>
          <a:prstGeom prst="rect">
            <a:avLst/>
          </a:prstGeom>
          <a:noFill/>
          <a:ln w="9525">
            <a:noFill/>
          </a:ln>
        </p:spPr>
      </p:pic>
      <p:sp>
        <p:nvSpPr>
          <p:cNvPr id="1027" name="Rectangle 3"/>
          <p:cNvSpPr>
            <a:spLocks noGrp="1"/>
          </p:cNvSpPr>
          <p:nvPr>
            <p:ph type="title"/>
          </p:nvPr>
        </p:nvSpPr>
        <p:spPr>
          <a:xfrm>
            <a:off x="609600" y="190500"/>
            <a:ext cx="10972800" cy="582613"/>
          </a:xfrm>
          <a:prstGeom prst="rect">
            <a:avLst/>
          </a:prstGeom>
          <a:noFill/>
          <a:ln w="9525">
            <a:noFill/>
          </a:ln>
        </p:spPr>
        <p:txBody>
          <a:bodyPr anchor="ctr" anchorCtr="0"/>
          <a:lstStyle/>
          <a:p>
            <a:pPr lvl="0"/>
            <a:r>
              <a:rPr lang="en-US" altLang="zh-CN" dirty="0"/>
              <a:t>Click to edit Master title style</a:t>
            </a:r>
          </a:p>
        </p:txBody>
      </p:sp>
      <p:sp>
        <p:nvSpPr>
          <p:cNvPr id="1028" name="Rectangle 4"/>
          <p:cNvSpPr>
            <a:spLocks noGrp="1"/>
          </p:cNvSpPr>
          <p:nvPr>
            <p:ph type="body" idx="1"/>
          </p:nvPr>
        </p:nvSpPr>
        <p:spPr>
          <a:xfrm>
            <a:off x="609600" y="1174750"/>
            <a:ext cx="10972800" cy="4953000"/>
          </a:xfrm>
          <a:prstGeom prst="rect">
            <a:avLst/>
          </a:prstGeom>
          <a:noFill/>
          <a:ln w="9525">
            <a:noFill/>
          </a:ln>
        </p:spPr>
        <p:txBody>
          <a:bodyPr/>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p>
        </p:txBody>
      </p:sp>
      <p:sp>
        <p:nvSpPr>
          <p:cNvPr id="1029" name="Rectangle 5"/>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63A1C593-65D0-4073-BCC9-577B9352EA97}" type="datetimeFigureOut">
              <a:rPr lang="en-US" smtClean="0"/>
              <a:t>2/28/2025</a:t>
            </a:fld>
            <a:endParaRPr lang="en-US"/>
          </a:p>
        </p:txBody>
      </p:sp>
      <p:sp>
        <p:nvSpPr>
          <p:cNvPr id="1030" name="Rectangle 6"/>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a:p>
        </p:txBody>
      </p:sp>
      <p:sp>
        <p:nvSpPr>
          <p:cNvPr id="1031" name="Rectangle 7"/>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9B618960-8005-486C-9A75-10CB2AAC16F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1360170"/>
            <a:ext cx="8229600" cy="1981200"/>
          </a:xfrm>
        </p:spPr>
        <p:txBody>
          <a:bodyPr>
            <a:normAutofit/>
          </a:bodyPr>
          <a:lstStyle/>
          <a:p>
            <a:r>
              <a:rPr lang="en-US" dirty="0" smtClean="0">
                <a:effectLst>
                  <a:outerShdw blurRad="38100" dist="38100" dir="2700000" algn="tl">
                    <a:srgbClr val="000000">
                      <a:alpha val="43137"/>
                    </a:srgbClr>
                  </a:outerShdw>
                </a:effectLst>
                <a:latin typeface="Times New Roman" panose="02020603050405020304" charset="0"/>
                <a:cs typeface="Times New Roman" panose="02020603050405020304" charset="0"/>
              </a:rPr>
              <a:t/>
            </a:r>
            <a:br>
              <a:rPr lang="en-US" dirty="0" smtClean="0">
                <a:effectLst>
                  <a:outerShdw blurRad="38100" dist="38100" dir="2700000" algn="tl">
                    <a:srgbClr val="000000">
                      <a:alpha val="43137"/>
                    </a:srgbClr>
                  </a:outerShdw>
                </a:effectLst>
                <a:latin typeface="Times New Roman" panose="02020603050405020304" charset="0"/>
                <a:cs typeface="Times New Roman" panose="02020603050405020304" charset="0"/>
              </a:rPr>
            </a:br>
            <a:r>
              <a:rPr lang="en-US" sz="4800" b="1" dirty="0" smtClean="0">
                <a:effectLst/>
                <a:latin typeface="Times New Roman" panose="02020603050405020304" charset="0"/>
                <a:cs typeface="Times New Roman" panose="02020603050405020304" charset="0"/>
              </a:rPr>
              <a:t>Renewable Energy Resources</a:t>
            </a:r>
            <a:endParaRPr lang="en-US" sz="4800" b="1" dirty="0">
              <a:effectLst/>
              <a:latin typeface="Times New Roman" panose="02020603050405020304" charset="0"/>
              <a:cs typeface="Times New Roman" panose="02020603050405020304" charset="0"/>
            </a:endParaRPr>
          </a:p>
        </p:txBody>
      </p:sp>
      <p:sp>
        <p:nvSpPr>
          <p:cNvPr id="3" name="Subtitle 2"/>
          <p:cNvSpPr>
            <a:spLocks noGrp="1"/>
          </p:cNvSpPr>
          <p:nvPr>
            <p:ph type="subTitle" idx="1"/>
          </p:nvPr>
        </p:nvSpPr>
        <p:spPr>
          <a:xfrm>
            <a:off x="2122351" y="4091652"/>
            <a:ext cx="7896860" cy="2451100"/>
          </a:xfrm>
        </p:spPr>
        <p:txBody>
          <a:bodyPr>
            <a:normAutofit lnSpcReduction="10000"/>
          </a:bodyPr>
          <a:lstStyle/>
          <a:p>
            <a:endParaRPr lang="en-US" sz="2800" b="1" dirty="0" smtClean="0">
              <a:solidFill>
                <a:schemeClr val="accent4"/>
              </a:solidFill>
              <a:latin typeface="Times New Roman" panose="02020603050405020304" charset="0"/>
              <a:cs typeface="Times New Roman" panose="02020603050405020304" charset="0"/>
            </a:endParaRPr>
          </a:p>
          <a:p>
            <a:r>
              <a:rPr lang="en-US" sz="2800" b="1" dirty="0" smtClean="0">
                <a:solidFill>
                  <a:schemeClr val="accent6"/>
                </a:solidFill>
                <a:effectLst>
                  <a:outerShdw blurRad="38100" dist="38100" dir="2700000" algn="tl">
                    <a:srgbClr val="000000">
                      <a:alpha val="43137"/>
                    </a:srgbClr>
                  </a:outerShdw>
                </a:effectLst>
                <a:latin typeface="Times New Roman" panose="02020603050405020304" charset="0"/>
                <a:cs typeface="Times New Roman" panose="02020603050405020304" charset="0"/>
              </a:rPr>
              <a:t>Dr. D.U.S.L.Deepthi</a:t>
            </a:r>
          </a:p>
          <a:p>
            <a:r>
              <a:rPr lang="en-US" sz="2800" b="1" dirty="0" smtClean="0">
                <a:solidFill>
                  <a:schemeClr val="accent6"/>
                </a:solidFill>
                <a:effectLst>
                  <a:outerShdw blurRad="38100" dist="38100" dir="2700000" algn="tl">
                    <a:srgbClr val="000000">
                      <a:alpha val="43137"/>
                    </a:srgbClr>
                  </a:outerShdw>
                </a:effectLst>
                <a:latin typeface="Times New Roman" panose="02020603050405020304" charset="0"/>
                <a:cs typeface="Times New Roman" panose="02020603050405020304" charset="0"/>
              </a:rPr>
              <a:t>Assistant Professor </a:t>
            </a:r>
            <a:r>
              <a:rPr lang="en-US" sz="2800" b="1" dirty="0" smtClean="0">
                <a:solidFill>
                  <a:schemeClr val="accent6"/>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(Chemistry)</a:t>
            </a:r>
          </a:p>
          <a:p>
            <a:r>
              <a:rPr lang="en-US" sz="2800" b="1" dirty="0" smtClean="0">
                <a:solidFill>
                  <a:schemeClr val="accent6"/>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Department of S&amp;H</a:t>
            </a:r>
            <a:endParaRPr lang="en-US" sz="2800" b="1" dirty="0" smtClean="0">
              <a:solidFill>
                <a:schemeClr val="accent6"/>
              </a:solidFill>
              <a:effectLst>
                <a:outerShdw blurRad="38100" dist="38100" dir="2700000" algn="tl">
                  <a:srgbClr val="000000">
                    <a:alpha val="43137"/>
                  </a:srgbClr>
                </a:outerShdw>
              </a:effectLst>
              <a:latin typeface="Times New Roman" panose="02020603050405020304" charset="0"/>
              <a:cs typeface="Times New Roman" panose="02020603050405020304" charset="0"/>
            </a:endParaRPr>
          </a:p>
          <a:p>
            <a:pPr marL="0" indent="0" algn="ctr">
              <a:buNone/>
            </a:pPr>
            <a:r>
              <a:rPr lang="en-US" sz="2800" b="1" dirty="0" smtClean="0">
                <a:solidFill>
                  <a:schemeClr val="accent6"/>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Lendi Institute of Engineering and Technology</a:t>
            </a:r>
          </a:p>
        </p:txBody>
      </p:sp>
      <p:pic>
        <p:nvPicPr>
          <p:cNvPr id="5" name="Picture 4" descr="New Logo Main"/>
          <p:cNvPicPr/>
          <p:nvPr/>
        </p:nvPicPr>
        <p:blipFill>
          <a:blip r:embed="rId2" cstate="print"/>
          <a:srcRect/>
          <a:stretch>
            <a:fillRect/>
          </a:stretch>
        </p:blipFill>
        <p:spPr bwMode="auto">
          <a:xfrm>
            <a:off x="5790992" y="609888"/>
            <a:ext cx="1345431" cy="12971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1" dirty="0">
                <a:solidFill>
                  <a:schemeClr val="accent6"/>
                </a:solidFill>
                <a:latin typeface="Times New Roman" panose="02020603050405020304" charset="0"/>
                <a:cs typeface="Times New Roman" panose="02020603050405020304" charset="0"/>
              </a:rPr>
              <a:t>Contents</a:t>
            </a:r>
          </a:p>
        </p:txBody>
      </p:sp>
      <p:sp>
        <p:nvSpPr>
          <p:cNvPr id="3" name="Content Placeholder 2"/>
          <p:cNvSpPr>
            <a:spLocks noGrp="1"/>
          </p:cNvSpPr>
          <p:nvPr>
            <p:ph idx="1"/>
          </p:nvPr>
        </p:nvSpPr>
        <p:spPr>
          <a:xfrm>
            <a:off x="609600" y="1540509"/>
            <a:ext cx="10972800" cy="5513433"/>
          </a:xfrm>
        </p:spPr>
        <p:txBody>
          <a:bodyPr/>
          <a:lstStyle/>
          <a:p>
            <a:r>
              <a:rPr lang="en-US" sz="3600" dirty="0">
                <a:latin typeface="Times New Roman" panose="02020603050405020304" charset="0"/>
                <a:cs typeface="Times New Roman" panose="02020603050405020304" charset="0"/>
              </a:rPr>
              <a:t>What is Renewable </a:t>
            </a:r>
            <a:r>
              <a:rPr lang="en-US" sz="3600" dirty="0" smtClean="0">
                <a:latin typeface="Times New Roman" panose="02020603050405020304" charset="0"/>
                <a:cs typeface="Times New Roman" panose="02020603050405020304" charset="0"/>
              </a:rPr>
              <a:t>energy?</a:t>
            </a:r>
            <a:endParaRPr lang="en-US" sz="3600" dirty="0">
              <a:latin typeface="Times New Roman" panose="02020603050405020304" charset="0"/>
              <a:cs typeface="Times New Roman" panose="02020603050405020304" charset="0"/>
            </a:endParaRPr>
          </a:p>
          <a:p>
            <a:r>
              <a:rPr lang="en-US" sz="3600" dirty="0" smtClean="0">
                <a:latin typeface="Times New Roman" panose="02020603050405020304" charset="0"/>
                <a:cs typeface="Times New Roman" panose="02020603050405020304" charset="0"/>
              </a:rPr>
              <a:t>Advantages </a:t>
            </a:r>
            <a:r>
              <a:rPr lang="en-US" sz="3600" dirty="0">
                <a:latin typeface="Times New Roman" panose="02020603050405020304" charset="0"/>
                <a:cs typeface="Times New Roman" panose="02020603050405020304" charset="0"/>
              </a:rPr>
              <a:t>and limitations of Renewable </a:t>
            </a:r>
            <a:r>
              <a:rPr lang="en-US" sz="3600" dirty="0" smtClean="0">
                <a:latin typeface="Times New Roman" panose="02020603050405020304" charset="0"/>
                <a:cs typeface="Times New Roman" panose="02020603050405020304" charset="0"/>
              </a:rPr>
              <a:t>energy</a:t>
            </a:r>
          </a:p>
          <a:p>
            <a:r>
              <a:rPr lang="en-US" altLang="en-US" sz="3600" dirty="0" smtClean="0">
                <a:latin typeface="Times New Roman" panose="02020603050405020304" pitchFamily="18" charset="0"/>
                <a:cs typeface="Times New Roman" panose="02020603050405020304" pitchFamily="18" charset="0"/>
              </a:rPr>
              <a:t>Hydropower</a:t>
            </a:r>
          </a:p>
          <a:p>
            <a:r>
              <a:rPr lang="en-US" altLang="en-US" sz="3600" dirty="0">
                <a:latin typeface="Times New Roman" panose="02020603050405020304" pitchFamily="18" charset="0"/>
                <a:cs typeface="Times New Roman" panose="02020603050405020304" pitchFamily="18" charset="0"/>
              </a:rPr>
              <a:t>Geothermal </a:t>
            </a:r>
            <a:r>
              <a:rPr lang="en-US" altLang="en-US" sz="3600" dirty="0" smtClean="0">
                <a:latin typeface="Times New Roman" panose="02020603050405020304" pitchFamily="18" charset="0"/>
                <a:cs typeface="Times New Roman" panose="02020603050405020304" pitchFamily="18" charset="0"/>
              </a:rPr>
              <a:t>power</a:t>
            </a:r>
          </a:p>
          <a:p>
            <a:r>
              <a:rPr lang="en-US" altLang="en-US" sz="3600" dirty="0">
                <a:latin typeface="Times New Roman" panose="02020603050405020304" pitchFamily="18" charset="0"/>
                <a:cs typeface="Times New Roman" panose="02020603050405020304" pitchFamily="18" charset="0"/>
              </a:rPr>
              <a:t>Tidal </a:t>
            </a:r>
            <a:r>
              <a:rPr lang="en-US" altLang="en-US" sz="3600" dirty="0" smtClean="0">
                <a:latin typeface="Times New Roman" panose="02020603050405020304" pitchFamily="18" charset="0"/>
                <a:cs typeface="Times New Roman" panose="02020603050405020304" pitchFamily="18" charset="0"/>
              </a:rPr>
              <a:t>power</a:t>
            </a:r>
          </a:p>
          <a:p>
            <a:r>
              <a:rPr lang="en-US" altLang="en-US" sz="3600" dirty="0">
                <a:latin typeface="Times New Roman" panose="02020603050405020304" pitchFamily="18" charset="0"/>
                <a:cs typeface="Times New Roman" panose="02020603050405020304" pitchFamily="18" charset="0"/>
              </a:rPr>
              <a:t>Ocean Thermal Energy </a:t>
            </a:r>
            <a:r>
              <a:rPr lang="en-US" altLang="en-US" sz="3600" dirty="0" smtClean="0">
                <a:latin typeface="Times New Roman" panose="02020603050405020304" pitchFamily="18" charset="0"/>
                <a:cs typeface="Times New Roman" panose="02020603050405020304" pitchFamily="18" charset="0"/>
              </a:rPr>
              <a:t>Conversion</a:t>
            </a:r>
          </a:p>
          <a:p>
            <a:r>
              <a:rPr lang="en-US" altLang="en-US" sz="3600" dirty="0">
                <a:latin typeface="Times New Roman" panose="02020603050405020304" pitchFamily="18" charset="0"/>
                <a:cs typeface="Times New Roman" panose="02020603050405020304" pitchFamily="18" charset="0"/>
              </a:rPr>
              <a:t>Solar Energy</a:t>
            </a:r>
            <a:br>
              <a:rPr lang="en-US" altLang="en-US" sz="3600" dirty="0">
                <a:latin typeface="Times New Roman" panose="02020603050405020304" pitchFamily="18" charset="0"/>
                <a:cs typeface="Times New Roman" panose="02020603050405020304" pitchFamily="18" charset="0"/>
              </a:rPr>
            </a:br>
            <a:endParaRPr lang="en-US" sz="3600" dirty="0" smtClean="0">
              <a:latin typeface="Times New Roman" panose="02020603050405020304" charset="0"/>
              <a:cs typeface="Times New Roman" panose="02020603050405020304" charset="0"/>
            </a:endParaRPr>
          </a:p>
          <a:p>
            <a:endParaRPr lang="en-US" dirty="0">
              <a:latin typeface="Times New Roman" panose="02020603050405020304" charset="0"/>
              <a:cs typeface="Times New Roman" panose="02020603050405020304" charset="0"/>
            </a:endParaRPr>
          </a:p>
          <a:p>
            <a:endParaRPr lang="en-US" dirty="0">
              <a:latin typeface="Times New Roman" panose="02020603050405020304" charset="0"/>
              <a:cs typeface="Times New Roman" panose="02020603050405020304" charset="0"/>
            </a:endParaRPr>
          </a:p>
          <a:p>
            <a:endParaRPr lang="en-US" dirty="0">
              <a:latin typeface="Times New Roman" panose="02020603050405020304" charset="0"/>
              <a:cs typeface="Times New Roman" panose="0202060305040502030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65430"/>
            <a:ext cx="10972800" cy="582613"/>
          </a:xfrm>
        </p:spPr>
        <p:txBody>
          <a:bodyPr/>
          <a:lstStyle/>
          <a:p>
            <a:pPr algn="ctr"/>
            <a:r>
              <a:rPr lang="en-US" dirty="0">
                <a:solidFill>
                  <a:schemeClr val="accent6"/>
                </a:solidFill>
                <a:latin typeface="Times New Roman" panose="02020603050405020304" charset="0"/>
                <a:cs typeface="Times New Roman" panose="02020603050405020304" charset="0"/>
                <a:sym typeface="+mn-ea"/>
              </a:rPr>
              <a:t/>
            </a:r>
            <a:br>
              <a:rPr lang="en-US" dirty="0">
                <a:solidFill>
                  <a:schemeClr val="accent6"/>
                </a:solidFill>
                <a:latin typeface="Times New Roman" panose="02020603050405020304" charset="0"/>
                <a:cs typeface="Times New Roman" panose="02020603050405020304" charset="0"/>
                <a:sym typeface="+mn-ea"/>
              </a:rPr>
            </a:br>
            <a:r>
              <a:rPr lang="en-US" sz="4000" b="1" dirty="0">
                <a:solidFill>
                  <a:schemeClr val="accent6"/>
                </a:solidFill>
                <a:latin typeface="Times New Roman" panose="02020603050405020304" charset="0"/>
                <a:cs typeface="Times New Roman" panose="02020603050405020304" charset="0"/>
                <a:sym typeface="+mn-ea"/>
              </a:rPr>
              <a:t>What is Renewable energy?</a:t>
            </a:r>
            <a:r>
              <a:rPr lang="en-US" sz="4000" b="1" dirty="0">
                <a:solidFill>
                  <a:schemeClr val="accent6"/>
                </a:solidFill>
                <a:latin typeface="Times New Roman" panose="02020603050405020304" charset="0"/>
                <a:cs typeface="Times New Roman" panose="02020603050405020304" charset="0"/>
              </a:rPr>
              <a:t/>
            </a:r>
            <a:br>
              <a:rPr lang="en-US" sz="4000" b="1" dirty="0">
                <a:solidFill>
                  <a:schemeClr val="accent6"/>
                </a:solidFill>
                <a:latin typeface="Times New Roman" panose="02020603050405020304" charset="0"/>
                <a:cs typeface="Times New Roman" panose="02020603050405020304" charset="0"/>
              </a:rPr>
            </a:br>
            <a:endParaRPr lang="en-US" sz="4000" b="1" dirty="0">
              <a:solidFill>
                <a:schemeClr val="accent6"/>
              </a:solidFill>
              <a:latin typeface="Times New Roman" panose="02020603050405020304" charset="0"/>
              <a:cs typeface="Times New Roman" panose="02020603050405020304" charset="0"/>
            </a:endParaRPr>
          </a:p>
        </p:txBody>
      </p:sp>
      <p:sp>
        <p:nvSpPr>
          <p:cNvPr id="3" name="Content Placeholder 2"/>
          <p:cNvSpPr>
            <a:spLocks noGrp="1"/>
          </p:cNvSpPr>
          <p:nvPr>
            <p:ph idx="1"/>
          </p:nvPr>
        </p:nvSpPr>
        <p:spPr>
          <a:xfrm>
            <a:off x="426720" y="2154464"/>
            <a:ext cx="10972800" cy="4953000"/>
          </a:xfrm>
        </p:spPr>
        <p:txBody>
          <a:bodyPr/>
          <a:lstStyle/>
          <a:p>
            <a:r>
              <a:rPr lang="en-US" altLang="en-US" sz="3600" dirty="0">
                <a:latin typeface="Times New Roman" panose="02020603050405020304" charset="0"/>
                <a:cs typeface="Times New Roman" panose="02020603050405020304" charset="0"/>
              </a:rPr>
              <a:t>Renewable energy is energy that comes from a source that won't run out</a:t>
            </a:r>
            <a:r>
              <a:rPr lang="en-US" altLang="en-US" sz="3600" dirty="0" smtClean="0">
                <a:latin typeface="Times New Roman" panose="02020603050405020304" charset="0"/>
                <a:cs typeface="Times New Roman" panose="02020603050405020304" charset="0"/>
              </a:rPr>
              <a:t>.</a:t>
            </a:r>
          </a:p>
          <a:p>
            <a:pPr marL="0" indent="0">
              <a:buNone/>
            </a:pPr>
            <a:r>
              <a:rPr lang="en-US" altLang="en-US" sz="3600" dirty="0" smtClean="0">
                <a:latin typeface="Times New Roman" panose="02020603050405020304" charset="0"/>
                <a:cs typeface="Times New Roman" panose="02020603050405020304" charset="0"/>
              </a:rPr>
              <a:t> </a:t>
            </a:r>
            <a:endParaRPr lang="en-US" altLang="en-US" sz="3600" dirty="0">
              <a:latin typeface="Times New Roman" panose="02020603050405020304" charset="0"/>
              <a:cs typeface="Times New Roman" panose="02020603050405020304" charset="0"/>
            </a:endParaRPr>
          </a:p>
          <a:p>
            <a:r>
              <a:rPr lang="en-US" altLang="en-US" sz="3600" dirty="0">
                <a:latin typeface="Times New Roman" panose="02020603050405020304" charset="0"/>
                <a:cs typeface="Times New Roman" panose="02020603050405020304" charset="0"/>
              </a:rPr>
              <a:t>They are natural and self-replenishing. Examples of renewable energy sources include wind power, solar power, bioenergy and hydroelectric, including tidal energy.</a:t>
            </a:r>
          </a:p>
          <a:p>
            <a:pPr marL="0" indent="0">
              <a:buNone/>
            </a:pPr>
            <a:endParaRPr lang="en-US" altLang="en-US" sz="3600" dirty="0">
              <a:latin typeface="Times New Roman" panose="02020603050405020304" charset="0"/>
              <a:cs typeface="Times New Roman" panose="0202060305040502030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1" dirty="0">
                <a:solidFill>
                  <a:schemeClr val="accent6"/>
                </a:solidFill>
                <a:latin typeface="Times New Roman" panose="02020603050405020304" charset="0"/>
                <a:cs typeface="Times New Roman" panose="02020603050405020304" charset="0"/>
                <a:sym typeface="+mn-ea"/>
              </a:rPr>
              <a:t>Advantages and limitations of Renewable energy</a:t>
            </a:r>
          </a:p>
        </p:txBody>
      </p:sp>
      <p:sp>
        <p:nvSpPr>
          <p:cNvPr id="3" name="Content Placeholder 2"/>
          <p:cNvSpPr>
            <a:spLocks noGrp="1"/>
          </p:cNvSpPr>
          <p:nvPr>
            <p:ph idx="1"/>
          </p:nvPr>
        </p:nvSpPr>
        <p:spPr/>
        <p:txBody>
          <a:bodyPr/>
          <a:lstStyle/>
          <a:p>
            <a:r>
              <a:rPr lang="en-US">
                <a:solidFill>
                  <a:schemeClr val="accent6"/>
                </a:solidFill>
                <a:latin typeface="Times New Roman" panose="02020603050405020304" charset="0"/>
                <a:cs typeface="Times New Roman" panose="02020603050405020304" charset="0"/>
                <a:sym typeface="+mn-ea"/>
              </a:rPr>
              <a:t>Advantages</a:t>
            </a:r>
            <a:endParaRPr lang="en-US" altLang="en-US">
              <a:sym typeface="+mn-ea"/>
            </a:endParaRPr>
          </a:p>
          <a:p>
            <a:r>
              <a:rPr lang="en-US" altLang="en-US">
                <a:latin typeface="Times New Roman" panose="02020603050405020304" charset="0"/>
                <a:cs typeface="Times New Roman" panose="02020603050405020304" charset="0"/>
                <a:sym typeface="+mn-ea"/>
              </a:rPr>
              <a:t>Generating energy that produces no greenhouse gas emissions from fossil fuels and reduces some types of air pollution.</a:t>
            </a:r>
            <a:endParaRPr lang="en-US" altLang="en-US">
              <a:latin typeface="Times New Roman" panose="02020603050405020304" charset="0"/>
              <a:cs typeface="Times New Roman" panose="02020603050405020304" charset="0"/>
            </a:endParaRPr>
          </a:p>
          <a:p>
            <a:r>
              <a:rPr lang="en-US" altLang="en-US">
                <a:latin typeface="Times New Roman" panose="02020603050405020304" charset="0"/>
                <a:cs typeface="Times New Roman" panose="02020603050405020304" charset="0"/>
                <a:sym typeface="+mn-ea"/>
              </a:rPr>
              <a:t>Diversifying energy supply and reducing dependence on imported fuels.</a:t>
            </a:r>
            <a:endParaRPr lang="en-US" altLang="en-US">
              <a:sym typeface="+mn-ea"/>
            </a:endParaRPr>
          </a:p>
          <a:p>
            <a:r>
              <a:rPr lang="en-US">
                <a:solidFill>
                  <a:schemeClr val="accent6"/>
                </a:solidFill>
                <a:latin typeface="Times New Roman" panose="02020603050405020304" charset="0"/>
                <a:cs typeface="Times New Roman" panose="02020603050405020304" charset="0"/>
                <a:sym typeface="+mn-ea"/>
              </a:rPr>
              <a:t>Limitations</a:t>
            </a:r>
            <a:endParaRPr lang="en-US" altLang="en-US"/>
          </a:p>
          <a:p>
            <a:r>
              <a:rPr lang="en-US" altLang="en-US">
                <a:latin typeface="Times New Roman" panose="02020603050405020304" charset="0"/>
                <a:cs typeface="Times New Roman" panose="02020603050405020304" charset="0"/>
              </a:rPr>
              <a:t>The efficiency of renewable energy is low because every type of energy requires a particular kind of technology to convert it into electricity.</a:t>
            </a:r>
          </a:p>
          <a:p>
            <a:endParaRPr lang="en-US" altLang="en-US">
              <a:latin typeface="Times New Roman" panose="02020603050405020304" charset="0"/>
              <a:cs typeface="Times New Roman" panose="0202060305040502030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smtClean="0">
                <a:solidFill>
                  <a:schemeClr val="accent2"/>
                </a:solidFill>
                <a:latin typeface="Times New Roman" panose="02020603050405020304" pitchFamily="18" charset="0"/>
                <a:cs typeface="Times New Roman" panose="02020603050405020304" pitchFamily="18" charset="0"/>
              </a:rPr>
              <a:t/>
            </a:r>
            <a:br>
              <a:rPr lang="en-US" altLang="en-US" b="1" dirty="0" smtClean="0">
                <a:solidFill>
                  <a:schemeClr val="accent2"/>
                </a:solidFill>
                <a:latin typeface="Times New Roman" panose="02020603050405020304" pitchFamily="18" charset="0"/>
                <a:cs typeface="Times New Roman" panose="02020603050405020304" pitchFamily="18" charset="0"/>
              </a:rPr>
            </a:br>
            <a:r>
              <a:rPr lang="en-US" altLang="en-US" sz="4000" b="1" dirty="0" smtClean="0">
                <a:solidFill>
                  <a:schemeClr val="accent6"/>
                </a:solidFill>
                <a:latin typeface="Times New Roman" panose="02020603050405020304" pitchFamily="18" charset="0"/>
                <a:cs typeface="Times New Roman" panose="02020603050405020304" pitchFamily="18" charset="0"/>
              </a:rPr>
              <a:t>Hydropower</a:t>
            </a:r>
            <a:r>
              <a:rPr lang="en-US" altLang="en-US" sz="4000" b="1" dirty="0">
                <a:solidFill>
                  <a:schemeClr val="accent6"/>
                </a:solidFill>
                <a:latin typeface="Times New Roman" panose="02020603050405020304" pitchFamily="18" charset="0"/>
                <a:cs typeface="Times New Roman" panose="02020603050405020304" pitchFamily="18" charset="0"/>
              </a:rPr>
              <a:t/>
            </a:r>
            <a:br>
              <a:rPr lang="en-US" altLang="en-US" sz="4000" b="1" dirty="0">
                <a:solidFill>
                  <a:schemeClr val="accent6"/>
                </a:solidFill>
                <a:latin typeface="Times New Roman" panose="02020603050405020304" pitchFamily="18" charset="0"/>
                <a:cs typeface="Times New Roman" panose="02020603050405020304" pitchFamily="18" charset="0"/>
              </a:rPr>
            </a:br>
            <a:endParaRPr lang="en-US" altLang="en-US" sz="4000" b="1" dirty="0">
              <a:solidFill>
                <a:schemeClr val="accent6"/>
              </a:solidFill>
              <a:latin typeface="Times New Roman" panose="02020603050405020304" pitchFamily="18" charset="0"/>
              <a:cs typeface="Times New Roman" panose="02020603050405020304" pitchFamily="18" charset="0"/>
            </a:endParaRPr>
          </a:p>
        </p:txBody>
      </p:sp>
      <p:pic>
        <p:nvPicPr>
          <p:cNvPr id="4" name="Content Placeholder 3" descr="Hydroelectric power plant - Diagram , Working , Advantages"/>
          <p:cNvPicPr>
            <a:picLocks noGrp="1"/>
          </p:cNvPicPr>
          <p:nvPr>
            <p:ph idx="1"/>
          </p:nvPr>
        </p:nvPicPr>
        <p:blipFill rotWithShape="1">
          <a:blip r:embed="rId2">
            <a:extLst>
              <a:ext uri="{28A0092B-C50C-407E-A947-70E740481C1C}">
                <a14:useLocalDpi xmlns:a14="http://schemas.microsoft.com/office/drawing/2010/main" val="0"/>
              </a:ext>
            </a:extLst>
          </a:blip>
          <a:srcRect l="1" r="338"/>
          <a:stretch/>
        </p:blipFill>
        <p:spPr bwMode="auto">
          <a:xfrm>
            <a:off x="1449319" y="1250950"/>
            <a:ext cx="8857276" cy="4800600"/>
          </a:xfrm>
          <a:prstGeom prst="rect">
            <a:avLst/>
          </a:prstGeom>
          <a:noFill/>
          <a:ln>
            <a:noFill/>
          </a:ln>
          <a:extLst>
            <a:ext uri="{53640926-AAD7-44D8-BBD7-CCE9431645EC}">
              <a14:shadowObscured xmlns:a14="http://schemas.microsoft.com/office/drawing/2010/main"/>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smtClean="0">
                <a:solidFill>
                  <a:schemeClr val="accent2"/>
                </a:solidFill>
                <a:latin typeface="Times New Roman" panose="02020603050405020304" pitchFamily="18" charset="0"/>
                <a:cs typeface="Times New Roman" panose="02020603050405020304" pitchFamily="18" charset="0"/>
              </a:rPr>
              <a:t/>
            </a:r>
            <a:br>
              <a:rPr lang="en-US" altLang="en-US" b="1" dirty="0" smtClean="0">
                <a:solidFill>
                  <a:schemeClr val="accent2"/>
                </a:solidFill>
                <a:latin typeface="Times New Roman" panose="02020603050405020304" pitchFamily="18" charset="0"/>
                <a:cs typeface="Times New Roman" panose="02020603050405020304" pitchFamily="18" charset="0"/>
              </a:rPr>
            </a:br>
            <a:r>
              <a:rPr lang="en-US" altLang="en-US" sz="4000" b="1" dirty="0" smtClean="0">
                <a:solidFill>
                  <a:schemeClr val="accent6"/>
                </a:solidFill>
                <a:latin typeface="Times New Roman" panose="02020603050405020304" pitchFamily="18" charset="0"/>
                <a:cs typeface="Times New Roman" panose="02020603050405020304" pitchFamily="18" charset="0"/>
              </a:rPr>
              <a:t>Hydropower - Working</a:t>
            </a:r>
            <a:r>
              <a:rPr lang="en-US" altLang="en-US" sz="4000" b="1" dirty="0">
                <a:solidFill>
                  <a:schemeClr val="accent6"/>
                </a:solidFill>
                <a:latin typeface="Times New Roman" panose="02020603050405020304" pitchFamily="18" charset="0"/>
                <a:cs typeface="Times New Roman" panose="02020603050405020304" pitchFamily="18" charset="0"/>
              </a:rPr>
              <a:t/>
            </a:r>
            <a:br>
              <a:rPr lang="en-US" altLang="en-US" sz="4000" b="1" dirty="0">
                <a:solidFill>
                  <a:schemeClr val="accent6"/>
                </a:solidFill>
                <a:latin typeface="Times New Roman" panose="02020603050405020304" pitchFamily="18" charset="0"/>
                <a:cs typeface="Times New Roman" panose="02020603050405020304" pitchFamily="18" charset="0"/>
              </a:rPr>
            </a:br>
            <a:endParaRPr lang="en-US" sz="4000" dirty="0">
              <a:solidFill>
                <a:schemeClr val="accent6"/>
              </a:solidFill>
            </a:endParaRPr>
          </a:p>
        </p:txBody>
      </p:sp>
      <p:sp>
        <p:nvSpPr>
          <p:cNvPr id="3" name="Content Placeholder 2"/>
          <p:cNvSpPr>
            <a:spLocks noGrp="1"/>
          </p:cNvSpPr>
          <p:nvPr>
            <p:ph idx="1"/>
          </p:nvPr>
        </p:nvSpPr>
        <p:spPr>
          <a:xfrm>
            <a:off x="609600" y="952681"/>
            <a:ext cx="10972800" cy="4953000"/>
          </a:xfrm>
        </p:spPr>
        <p:txBody>
          <a:bodyPr/>
          <a:lstStyle/>
          <a:p>
            <a:pPr algn="just"/>
            <a:r>
              <a:rPr lang="en-US" sz="2600" dirty="0">
                <a:latin typeface="Times New Roman" panose="02020603050405020304" pitchFamily="18" charset="0"/>
                <a:cs typeface="Times New Roman" panose="02020603050405020304" pitchFamily="18" charset="0"/>
              </a:rPr>
              <a:t>In hydroelectric power station the kinetic energy developed due to gravity in a falling water from higher to lower head is utilized to rotate a turbine to produce electricity. </a:t>
            </a:r>
            <a:endParaRPr lang="en-US" sz="2600" dirty="0" smtClean="0">
              <a:latin typeface="Times New Roman" panose="02020603050405020304" pitchFamily="18" charset="0"/>
              <a:cs typeface="Times New Roman" panose="02020603050405020304" pitchFamily="18" charset="0"/>
            </a:endParaRPr>
          </a:p>
          <a:p>
            <a:pPr algn="just"/>
            <a:r>
              <a:rPr lang="en-US" sz="2600" dirty="0" smtClean="0">
                <a:latin typeface="Times New Roman" panose="02020603050405020304" pitchFamily="18" charset="0"/>
                <a:cs typeface="Times New Roman" panose="02020603050405020304" pitchFamily="18" charset="0"/>
              </a:rPr>
              <a:t>The </a:t>
            </a:r>
            <a:r>
              <a:rPr lang="en-US" sz="2600" dirty="0">
                <a:latin typeface="Times New Roman" panose="02020603050405020304" pitchFamily="18" charset="0"/>
                <a:cs typeface="Times New Roman" panose="02020603050405020304" pitchFamily="18" charset="0"/>
              </a:rPr>
              <a:t>potential energy stored in the water at upper water level will release as kinetic energy when it falls to the lower water level. This turbine rotates when the following water strikes the turbine blades. </a:t>
            </a:r>
            <a:endParaRPr lang="en-US" sz="2600" dirty="0" smtClean="0">
              <a:latin typeface="Times New Roman" panose="02020603050405020304" pitchFamily="18" charset="0"/>
              <a:cs typeface="Times New Roman" panose="02020603050405020304" pitchFamily="18" charset="0"/>
            </a:endParaRPr>
          </a:p>
          <a:p>
            <a:pPr algn="just"/>
            <a:r>
              <a:rPr lang="en-US" sz="2600" dirty="0" smtClean="0">
                <a:latin typeface="Times New Roman" panose="02020603050405020304" pitchFamily="18" charset="0"/>
                <a:cs typeface="Times New Roman" panose="02020603050405020304" pitchFamily="18" charset="0"/>
              </a:rPr>
              <a:t>To </a:t>
            </a:r>
            <a:r>
              <a:rPr lang="en-US" sz="2600" dirty="0">
                <a:latin typeface="Times New Roman" panose="02020603050405020304" pitchFamily="18" charset="0"/>
                <a:cs typeface="Times New Roman" panose="02020603050405020304" pitchFamily="18" charset="0"/>
              </a:rPr>
              <a:t>achieve a head difference of water hydroelectric electric power station are generally constructed in hilly areas. In the way of the river in hilly areas, an artificial dam is constructed to create required water head. From this dam water is allowed to fall toward downstream in a controlled way to turbine blades. </a:t>
            </a:r>
            <a:endParaRPr lang="en-US" sz="2600" dirty="0" smtClean="0">
              <a:latin typeface="Times New Roman" panose="02020603050405020304" pitchFamily="18" charset="0"/>
              <a:cs typeface="Times New Roman" panose="02020603050405020304" pitchFamily="18" charset="0"/>
            </a:endParaRPr>
          </a:p>
          <a:p>
            <a:pPr algn="just"/>
            <a:r>
              <a:rPr lang="en-US" sz="2600" dirty="0" smtClean="0">
                <a:latin typeface="Times New Roman" panose="02020603050405020304" pitchFamily="18" charset="0"/>
                <a:cs typeface="Times New Roman" panose="02020603050405020304" pitchFamily="18" charset="0"/>
              </a:rPr>
              <a:t>As </a:t>
            </a:r>
            <a:r>
              <a:rPr lang="en-US" sz="2600" dirty="0">
                <a:latin typeface="Times New Roman" panose="02020603050405020304" pitchFamily="18" charset="0"/>
                <a:cs typeface="Times New Roman" panose="02020603050405020304" pitchFamily="18" charset="0"/>
              </a:rPr>
              <a:t>a result, the turbine rotates due to the water force applied to its blades and hence the </a:t>
            </a:r>
            <a:r>
              <a:rPr lang="en-US" sz="2600" dirty="0" smtClean="0">
                <a:latin typeface="Times New Roman" panose="02020603050405020304" pitchFamily="18" charset="0"/>
                <a:cs typeface="Times New Roman" panose="02020603050405020304" pitchFamily="18" charset="0"/>
              </a:rPr>
              <a:t>alternator </a:t>
            </a:r>
            <a:r>
              <a:rPr lang="en-US" sz="2600" dirty="0">
                <a:latin typeface="Times New Roman" panose="02020603050405020304" pitchFamily="18" charset="0"/>
                <a:cs typeface="Times New Roman" panose="02020603050405020304" pitchFamily="18" charset="0"/>
              </a:rPr>
              <a:t>rotates since the turbine shaft is coupled with alternator shaft.</a:t>
            </a:r>
            <a:endParaRPr lang="en-IN" sz="2600" dirty="0">
              <a:latin typeface="Times New Roman" panose="02020603050405020304" pitchFamily="18" charset="0"/>
              <a:cs typeface="Times New Roman" panose="02020603050405020304" pitchFamily="18" charset="0"/>
            </a:endParaRPr>
          </a:p>
          <a:p>
            <a:pPr algn="just"/>
            <a:endParaRPr lang="en-US" sz="28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4000" b="1" dirty="0">
                <a:solidFill>
                  <a:schemeClr val="accent6"/>
                </a:solidFill>
                <a:latin typeface="Times New Roman" panose="02020603050405020304" pitchFamily="18" charset="0"/>
                <a:cs typeface="Times New Roman" panose="02020603050405020304" pitchFamily="18" charset="0"/>
              </a:rPr>
              <a:t>Hydropower </a:t>
            </a:r>
            <a:r>
              <a:rPr lang="en-US" altLang="en-US" sz="4000" b="1" dirty="0" smtClean="0">
                <a:solidFill>
                  <a:schemeClr val="accent6"/>
                </a:solidFill>
                <a:latin typeface="Times New Roman" panose="02020603050405020304" pitchFamily="18" charset="0"/>
                <a:cs typeface="Times New Roman" panose="02020603050405020304" pitchFamily="18" charset="0"/>
              </a:rPr>
              <a:t>- </a:t>
            </a:r>
            <a:r>
              <a:rPr lang="en-US" sz="4000" b="1" dirty="0" smtClean="0">
                <a:solidFill>
                  <a:schemeClr val="accent6"/>
                </a:solidFill>
                <a:latin typeface="Times New Roman" panose="02020603050405020304" charset="0"/>
                <a:cs typeface="Times New Roman" panose="02020603050405020304" charset="0"/>
                <a:sym typeface="+mn-ea"/>
              </a:rPr>
              <a:t>Advantages</a:t>
            </a:r>
            <a:endParaRPr lang="en-US" sz="4000" dirty="0">
              <a:solidFill>
                <a:schemeClr val="accent6"/>
              </a:solidFill>
            </a:endParaRPr>
          </a:p>
        </p:txBody>
      </p:sp>
      <p:sp>
        <p:nvSpPr>
          <p:cNvPr id="3" name="Content Placeholder 2"/>
          <p:cNvSpPr>
            <a:spLocks noGrp="1"/>
          </p:cNvSpPr>
          <p:nvPr>
            <p:ph idx="1"/>
          </p:nvPr>
        </p:nvSpPr>
        <p:spPr/>
        <p:txBody>
          <a:bodyPr/>
          <a:lstStyle/>
          <a:p>
            <a:r>
              <a:rPr lang="en-US" sz="3600" dirty="0">
                <a:latin typeface="Times New Roman" panose="02020603050405020304" pitchFamily="18" charset="0"/>
                <a:cs typeface="Times New Roman" panose="02020603050405020304" pitchFamily="18" charset="0"/>
              </a:rPr>
              <a:t>Renewable energy </a:t>
            </a:r>
            <a:r>
              <a:rPr lang="en-US" sz="3600" dirty="0" smtClean="0">
                <a:latin typeface="Times New Roman" panose="02020603050405020304" pitchFamily="18" charset="0"/>
                <a:cs typeface="Times New Roman" panose="02020603050405020304" pitchFamily="18" charset="0"/>
              </a:rPr>
              <a:t>source.</a:t>
            </a:r>
          </a:p>
          <a:p>
            <a:pPr marL="0" indent="0">
              <a:buNone/>
            </a:pPr>
            <a:endParaRPr lang="en-IN"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No fuel </a:t>
            </a:r>
            <a:r>
              <a:rPr lang="en-US" sz="3600" dirty="0" smtClean="0">
                <a:latin typeface="Times New Roman" panose="02020603050405020304" pitchFamily="18" charset="0"/>
                <a:cs typeface="Times New Roman" panose="02020603050405020304" pitchFamily="18" charset="0"/>
              </a:rPr>
              <a:t>required.</a:t>
            </a:r>
          </a:p>
          <a:p>
            <a:pPr marL="0" indent="0">
              <a:buNone/>
            </a:pPr>
            <a:endParaRPr lang="en-IN"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Prevents </a:t>
            </a:r>
            <a:r>
              <a:rPr lang="en-US" sz="3600" dirty="0" smtClean="0">
                <a:latin typeface="Times New Roman" panose="02020603050405020304" pitchFamily="18" charset="0"/>
                <a:cs typeface="Times New Roman" panose="02020603050405020304" pitchFamily="18" charset="0"/>
              </a:rPr>
              <a:t>flood.</a:t>
            </a:r>
          </a:p>
          <a:p>
            <a:pPr marL="0" indent="0">
              <a:buNone/>
            </a:pPr>
            <a:endParaRPr lang="en-IN"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It can be used for </a:t>
            </a:r>
            <a:r>
              <a:rPr lang="en-US" sz="3600" dirty="0" smtClean="0">
                <a:latin typeface="Times New Roman" panose="02020603050405020304" pitchFamily="18" charset="0"/>
                <a:cs typeface="Times New Roman" panose="02020603050405020304" pitchFamily="18" charset="0"/>
              </a:rPr>
              <a:t>irrigation.</a:t>
            </a:r>
            <a:endParaRPr lang="en-IN" sz="36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smtClean="0">
                <a:solidFill>
                  <a:schemeClr val="accent6"/>
                </a:solidFill>
                <a:latin typeface="Times New Roman" panose="02020603050405020304" pitchFamily="18" charset="0"/>
                <a:cs typeface="Times New Roman" panose="02020603050405020304" pitchFamily="18" charset="0"/>
              </a:rPr>
              <a:t>Hydropower- </a:t>
            </a:r>
            <a:r>
              <a:rPr lang="en-US" b="1" dirty="0" smtClean="0">
                <a:solidFill>
                  <a:schemeClr val="accent6"/>
                </a:solidFill>
                <a:latin typeface="Times New Roman" panose="02020603050405020304" charset="0"/>
                <a:cs typeface="Times New Roman" panose="02020603050405020304" charset="0"/>
                <a:sym typeface="+mn-ea"/>
              </a:rPr>
              <a:t>Limitations</a:t>
            </a:r>
            <a:endParaRPr lang="en-US" dirty="0">
              <a:solidFill>
                <a:schemeClr val="accent6"/>
              </a:solidFill>
            </a:endParaRPr>
          </a:p>
        </p:txBody>
      </p:sp>
      <p:sp>
        <p:nvSpPr>
          <p:cNvPr id="3" name="Content Placeholder 2"/>
          <p:cNvSpPr>
            <a:spLocks noGrp="1"/>
          </p:cNvSpPr>
          <p:nvPr>
            <p:ph idx="1"/>
          </p:nvPr>
        </p:nvSpPr>
        <p:spPr/>
        <p:txBody>
          <a:bodyPr/>
          <a:lstStyle/>
          <a:p>
            <a:r>
              <a:rPr lang="en-US" sz="3600" dirty="0">
                <a:latin typeface="Times New Roman" panose="02020603050405020304" pitchFamily="18" charset="0"/>
                <a:cs typeface="Times New Roman" panose="02020603050405020304" pitchFamily="18" charset="0"/>
              </a:rPr>
              <a:t>Damage the aquatic </a:t>
            </a:r>
            <a:r>
              <a:rPr lang="en-US" sz="3600" dirty="0" smtClean="0">
                <a:latin typeface="Times New Roman" panose="02020603050405020304" pitchFamily="18" charset="0"/>
                <a:cs typeface="Times New Roman" panose="02020603050405020304" pitchFamily="18" charset="0"/>
              </a:rPr>
              <a:t>ecosystem.</a:t>
            </a:r>
          </a:p>
          <a:p>
            <a:pPr marL="0" indent="0">
              <a:buNone/>
            </a:pPr>
            <a:endParaRPr lang="en-IN"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Requires large </a:t>
            </a:r>
            <a:r>
              <a:rPr lang="en-US" sz="3600" dirty="0" smtClean="0">
                <a:latin typeface="Times New Roman" panose="02020603050405020304" pitchFamily="18" charset="0"/>
                <a:cs typeface="Times New Roman" panose="02020603050405020304" pitchFamily="18" charset="0"/>
              </a:rPr>
              <a:t>areas.</a:t>
            </a:r>
          </a:p>
          <a:p>
            <a:pPr marL="0" indent="0">
              <a:buNone/>
            </a:pPr>
            <a:endParaRPr lang="en-IN"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Large scale human </a:t>
            </a:r>
            <a:r>
              <a:rPr lang="en-US" sz="3600" dirty="0" smtClean="0">
                <a:latin typeface="Times New Roman" panose="02020603050405020304" pitchFamily="18" charset="0"/>
                <a:cs typeface="Times New Roman" panose="02020603050405020304" pitchFamily="18" charset="0"/>
              </a:rPr>
              <a:t>displacement. </a:t>
            </a:r>
          </a:p>
          <a:p>
            <a:pPr marL="0" indent="0">
              <a:buNone/>
            </a:pPr>
            <a:endParaRPr lang="en-IN"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Disruption of surrounding </a:t>
            </a:r>
            <a:r>
              <a:rPr lang="en-US" sz="3600" dirty="0" smtClean="0">
                <a:latin typeface="Times New Roman" panose="02020603050405020304" pitchFamily="18" charset="0"/>
                <a:cs typeface="Times New Roman" panose="02020603050405020304" pitchFamily="18" charset="0"/>
              </a:rPr>
              <a:t>areas.</a:t>
            </a:r>
            <a:endParaRPr lang="en-IN" sz="3600" dirty="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4000" b="1" dirty="0" smtClean="0">
                <a:solidFill>
                  <a:schemeClr val="accent6"/>
                </a:solidFill>
                <a:latin typeface="Times New Roman" panose="02020603050405020304" pitchFamily="18" charset="0"/>
                <a:cs typeface="Times New Roman" panose="02020603050405020304" pitchFamily="18" charset="0"/>
              </a:rPr>
              <a:t>Geothermal power</a:t>
            </a:r>
            <a:endParaRPr lang="en-US" sz="4000" dirty="0"/>
          </a:p>
        </p:txBody>
      </p:sp>
      <p:pic>
        <p:nvPicPr>
          <p:cNvPr id="4" name="Content Placeholder 3" descr="Geothermal Energy | A Student's Guide to Global Climate Change | US EPA"/>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53589" y="1214845"/>
            <a:ext cx="9483634" cy="5133703"/>
          </a:xfrm>
          <a:prstGeom prst="rect">
            <a:avLst/>
          </a:prstGeom>
          <a:noFill/>
          <a:ln>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95943"/>
            <a:ext cx="10972800" cy="582613"/>
          </a:xfrm>
        </p:spPr>
        <p:txBody>
          <a:bodyPr/>
          <a:lstStyle/>
          <a:p>
            <a:pPr algn="ctr"/>
            <a:r>
              <a:rPr lang="en-US" altLang="en-US" b="1" dirty="0" smtClean="0">
                <a:solidFill>
                  <a:schemeClr val="accent6"/>
                </a:solidFill>
                <a:latin typeface="Times New Roman" panose="02020603050405020304" pitchFamily="18" charset="0"/>
                <a:cs typeface="Times New Roman" panose="02020603050405020304" pitchFamily="18" charset="0"/>
              </a:rPr>
              <a:t/>
            </a:r>
            <a:br>
              <a:rPr lang="en-US" altLang="en-US" b="1" dirty="0" smtClean="0">
                <a:solidFill>
                  <a:schemeClr val="accent6"/>
                </a:solidFill>
                <a:latin typeface="Times New Roman" panose="02020603050405020304" pitchFamily="18" charset="0"/>
                <a:cs typeface="Times New Roman" panose="02020603050405020304" pitchFamily="18" charset="0"/>
              </a:rPr>
            </a:br>
            <a:r>
              <a:rPr lang="en-US" altLang="en-US" sz="4000" b="1" dirty="0" smtClean="0">
                <a:solidFill>
                  <a:schemeClr val="accent6"/>
                </a:solidFill>
                <a:latin typeface="Times New Roman" panose="02020603050405020304" pitchFamily="18" charset="0"/>
                <a:cs typeface="Times New Roman" panose="02020603050405020304" pitchFamily="18" charset="0"/>
              </a:rPr>
              <a:t>Geothermal </a:t>
            </a:r>
            <a:r>
              <a:rPr lang="en-US" altLang="en-US" sz="4000" b="1" dirty="0">
                <a:solidFill>
                  <a:schemeClr val="accent6"/>
                </a:solidFill>
                <a:latin typeface="Times New Roman" panose="02020603050405020304" pitchFamily="18" charset="0"/>
                <a:cs typeface="Times New Roman" panose="02020603050405020304" pitchFamily="18" charset="0"/>
              </a:rPr>
              <a:t>power </a:t>
            </a:r>
            <a:r>
              <a:rPr lang="en-US" altLang="en-US" sz="4000" b="1" dirty="0" smtClean="0">
                <a:solidFill>
                  <a:schemeClr val="accent6"/>
                </a:solidFill>
                <a:latin typeface="Times New Roman" panose="02020603050405020304" pitchFamily="18" charset="0"/>
                <a:cs typeface="Times New Roman" panose="02020603050405020304" pitchFamily="18" charset="0"/>
              </a:rPr>
              <a:t>- Working</a:t>
            </a:r>
            <a:r>
              <a:rPr lang="en-US" altLang="en-US" sz="4000" b="1" dirty="0">
                <a:solidFill>
                  <a:schemeClr val="accent6"/>
                </a:solidFill>
                <a:latin typeface="Times New Roman" panose="02020603050405020304" pitchFamily="18" charset="0"/>
                <a:cs typeface="Times New Roman" panose="02020603050405020304" pitchFamily="18" charset="0"/>
              </a:rPr>
              <a:t/>
            </a:r>
            <a:br>
              <a:rPr lang="en-US" altLang="en-US" sz="4000" b="1" dirty="0">
                <a:solidFill>
                  <a:schemeClr val="accent6"/>
                </a:solidFill>
                <a:latin typeface="Times New Roman" panose="02020603050405020304" pitchFamily="18" charset="0"/>
                <a:cs typeface="Times New Roman" panose="02020603050405020304" pitchFamily="18" charset="0"/>
              </a:rPr>
            </a:br>
            <a:endParaRPr lang="en-US" sz="4000" dirty="0"/>
          </a:p>
        </p:txBody>
      </p:sp>
      <p:sp>
        <p:nvSpPr>
          <p:cNvPr id="3" name="Content Placeholder 2"/>
          <p:cNvSpPr>
            <a:spLocks noGrp="1"/>
          </p:cNvSpPr>
          <p:nvPr>
            <p:ph idx="1"/>
          </p:nvPr>
        </p:nvSpPr>
        <p:spPr>
          <a:xfrm>
            <a:off x="609600" y="925943"/>
            <a:ext cx="10972800" cy="4953000"/>
          </a:xfrm>
        </p:spPr>
        <p:txBody>
          <a:bodyPr/>
          <a:lstStyle/>
          <a:p>
            <a:pPr algn="just"/>
            <a:r>
              <a:rPr lang="en-US" sz="2000" dirty="0" smtClean="0">
                <a:latin typeface="Times New Roman" panose="02020603050405020304" pitchFamily="18" charset="0"/>
                <a:cs typeface="Times New Roman" panose="02020603050405020304" pitchFamily="18" charset="0"/>
              </a:rPr>
              <a:t>The presence of hot rocks, fluid, and permeability underground creates natural geothermal systems. Small underground pathways, such as fractures, conduct fluids through the hot rocks. </a:t>
            </a:r>
          </a:p>
          <a:p>
            <a:pPr algn="just"/>
            <a:r>
              <a:rPr lang="en-US" sz="2000" dirty="0" smtClean="0">
                <a:latin typeface="Times New Roman" panose="02020603050405020304" pitchFamily="18" charset="0"/>
                <a:cs typeface="Times New Roman" panose="02020603050405020304" pitchFamily="18" charset="0"/>
              </a:rPr>
              <a:t>In geothermal electricity generation, this fluid can be drawn as energy in the form of heat through wells to the earth's surface.</a:t>
            </a:r>
            <a:endParaRPr lang="en-IN" sz="2000" dirty="0" smtClean="0">
              <a:latin typeface="Times New Roman" panose="02020603050405020304" pitchFamily="18" charset="0"/>
              <a:cs typeface="Times New Roman" panose="02020603050405020304" pitchFamily="18" charset="0"/>
            </a:endParaRPr>
          </a:p>
          <a:p>
            <a:pPr algn="just"/>
            <a:r>
              <a:rPr lang="en-US" sz="2000" dirty="0" smtClean="0">
                <a:latin typeface="Times New Roman" panose="02020603050405020304" pitchFamily="18" charset="0"/>
                <a:cs typeface="Times New Roman" panose="02020603050405020304" pitchFamily="18" charset="0"/>
              </a:rPr>
              <a:t>The geothermal energy in the form of heat energy can be used to generate electricity economically and efficiently. It is a renewable source of energy and is inexhaustible like solar or wind energy.</a:t>
            </a:r>
            <a:br>
              <a:rPr lang="en-US"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 Though the amount of thermal energy within the earth is very large, useful resources of geothermal energy are very limited due to feasibility to access and extract heat.</a:t>
            </a:r>
            <a:endParaRPr lang="en-IN" sz="2000" dirty="0" smtClean="0">
              <a:latin typeface="Times New Roman" panose="02020603050405020304" pitchFamily="18" charset="0"/>
              <a:cs typeface="Times New Roman" panose="02020603050405020304" pitchFamily="18" charset="0"/>
            </a:endParaRPr>
          </a:p>
          <a:p>
            <a:pPr algn="just"/>
            <a:r>
              <a:rPr lang="en-US" sz="2000" dirty="0" smtClean="0">
                <a:latin typeface="Times New Roman" panose="02020603050405020304" pitchFamily="18" charset="0"/>
                <a:cs typeface="Times New Roman" panose="02020603050405020304" pitchFamily="18" charset="0"/>
              </a:rPr>
              <a:t>Normally the thermal energy available inside the earth is at a depth of more than 80 km. The average temperature gradient in the earth’s surface is 30oC /km depth. Therefore, for power generation to attain temperatures up to 300 </a:t>
            </a:r>
            <a:r>
              <a:rPr lang="en-US" sz="2000" baseline="30000" dirty="0" err="1" smtClean="0">
                <a:latin typeface="Times New Roman" panose="02020603050405020304" pitchFamily="18" charset="0"/>
                <a:cs typeface="Times New Roman" panose="02020603050405020304" pitchFamily="18" charset="0"/>
              </a:rPr>
              <a:t>o</a:t>
            </a:r>
            <a:r>
              <a:rPr lang="en-US" sz="2000" dirty="0" err="1" smtClean="0">
                <a:latin typeface="Times New Roman" panose="02020603050405020304" pitchFamily="18" charset="0"/>
                <a:cs typeface="Times New Roman" panose="02020603050405020304" pitchFamily="18" charset="0"/>
              </a:rPr>
              <a:t>C</a:t>
            </a:r>
            <a:r>
              <a:rPr lang="en-US" sz="2000" dirty="0" smtClean="0">
                <a:latin typeface="Times New Roman" panose="02020603050405020304" pitchFamily="18" charset="0"/>
                <a:cs typeface="Times New Roman" panose="02020603050405020304" pitchFamily="18" charset="0"/>
              </a:rPr>
              <a:t>, a hole has to be drilled in earth’s surface of about 10 km depth. </a:t>
            </a:r>
          </a:p>
          <a:p>
            <a:pPr algn="just"/>
            <a:r>
              <a:rPr lang="en-US" sz="2000" dirty="0" smtClean="0">
                <a:latin typeface="Times New Roman" panose="02020603050405020304" pitchFamily="18" charset="0"/>
                <a:cs typeface="Times New Roman" panose="02020603050405020304" pitchFamily="18" charset="0"/>
              </a:rPr>
              <a:t>However, there are few sites in the world where this energy can be extracted at the depth of 0.5 to 3 km.  The sites from where the thermal energy can be extracted are known as geothermal fields.</a:t>
            </a:r>
            <a:endParaRPr lang="en-IN" sz="2000" dirty="0" smtClean="0">
              <a:latin typeface="Times New Roman" panose="02020603050405020304" pitchFamily="18" charset="0"/>
              <a:cs typeface="Times New Roman" panose="02020603050405020304" pitchFamily="18" charset="0"/>
            </a:endParaRPr>
          </a:p>
          <a:p>
            <a:pPr algn="just"/>
            <a:r>
              <a:rPr lang="en-US" sz="2000" dirty="0" smtClean="0">
                <a:latin typeface="Times New Roman" panose="02020603050405020304" pitchFamily="18" charset="0"/>
                <a:cs typeface="Times New Roman" panose="02020603050405020304" pitchFamily="18" charset="0"/>
              </a:rPr>
              <a:t>The earth’s interior having the mass of hot liquids, gases and steam are cooling slowly and the temperature of the earth’s core is about 4000 </a:t>
            </a:r>
            <a:r>
              <a:rPr lang="en-US" sz="2000" baseline="30000" dirty="0" err="1" smtClean="0">
                <a:latin typeface="Times New Roman" panose="02020603050405020304" pitchFamily="18" charset="0"/>
                <a:cs typeface="Times New Roman" panose="02020603050405020304" pitchFamily="18" charset="0"/>
              </a:rPr>
              <a:t>o</a:t>
            </a:r>
            <a:r>
              <a:rPr lang="en-US" sz="2000" dirty="0" err="1" smtClean="0">
                <a:latin typeface="Times New Roman" panose="02020603050405020304" pitchFamily="18" charset="0"/>
                <a:cs typeface="Times New Roman" panose="02020603050405020304" pitchFamily="18" charset="0"/>
              </a:rPr>
              <a:t>C.</a:t>
            </a:r>
            <a:r>
              <a:rPr lang="en-US" sz="2000" dirty="0" smtClean="0">
                <a:latin typeface="Times New Roman" panose="02020603050405020304" pitchFamily="18" charset="0"/>
                <a:cs typeface="Times New Roman" panose="02020603050405020304" pitchFamily="18" charset="0"/>
              </a:rPr>
              <a:t> </a:t>
            </a:r>
          </a:p>
          <a:p>
            <a:pPr algn="just"/>
            <a:r>
              <a:rPr lang="en-US" sz="2000" dirty="0" smtClean="0">
                <a:latin typeface="Times New Roman" panose="02020603050405020304" pitchFamily="18" charset="0"/>
                <a:cs typeface="Times New Roman" panose="02020603050405020304" pitchFamily="18" charset="0"/>
              </a:rPr>
              <a:t>Below the solid crust of the earth, the molten mass which is known as magma is still in the process of cooling.</a:t>
            </a:r>
            <a:endParaRPr lang="en-IN" sz="2000" dirty="0" smtClean="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4000" b="1" dirty="0" smtClean="0">
                <a:solidFill>
                  <a:schemeClr val="accent6"/>
                </a:solidFill>
                <a:latin typeface="Times New Roman" panose="02020603050405020304" pitchFamily="18" charset="0"/>
                <a:cs typeface="Times New Roman" panose="02020603050405020304" pitchFamily="18" charset="0"/>
              </a:rPr>
              <a:t>Geothermal power </a:t>
            </a:r>
            <a:r>
              <a:rPr lang="en-US" altLang="en-US" sz="4000" b="1" dirty="0">
                <a:solidFill>
                  <a:schemeClr val="accent6"/>
                </a:solidFill>
                <a:latin typeface="Times New Roman" panose="02020603050405020304" pitchFamily="18" charset="0"/>
                <a:cs typeface="Times New Roman" panose="02020603050405020304" pitchFamily="18" charset="0"/>
              </a:rPr>
              <a:t>- </a:t>
            </a:r>
            <a:r>
              <a:rPr lang="en-US" sz="4000" b="1" dirty="0">
                <a:solidFill>
                  <a:schemeClr val="accent6"/>
                </a:solidFill>
                <a:latin typeface="Times New Roman" panose="02020603050405020304" charset="0"/>
                <a:cs typeface="Times New Roman" panose="02020603050405020304" charset="0"/>
                <a:sym typeface="+mn-ea"/>
              </a:rPr>
              <a:t>Advantages</a:t>
            </a:r>
            <a:endParaRPr lang="en-IN" sz="4000" dirty="0"/>
          </a:p>
        </p:txBody>
      </p:sp>
      <p:sp>
        <p:nvSpPr>
          <p:cNvPr id="3" name="Content Placeholder 2"/>
          <p:cNvSpPr>
            <a:spLocks noGrp="1"/>
          </p:cNvSpPr>
          <p:nvPr>
            <p:ph idx="1"/>
          </p:nvPr>
        </p:nvSpPr>
        <p:spPr/>
        <p:txBody>
          <a:bodyPr/>
          <a:lstStyle/>
          <a:p>
            <a:pPr algn="just"/>
            <a:r>
              <a:rPr lang="en-US" sz="3600" dirty="0">
                <a:latin typeface="Times New Roman" panose="02020603050405020304" pitchFamily="18" charset="0"/>
                <a:cs typeface="Times New Roman" panose="02020603050405020304" pitchFamily="18" charset="0"/>
              </a:rPr>
              <a:t>Geothermal energy is more environmentally </a:t>
            </a:r>
            <a:r>
              <a:rPr lang="en-US" sz="3600" dirty="0" smtClean="0">
                <a:latin typeface="Times New Roman" panose="02020603050405020304" pitchFamily="18" charset="0"/>
                <a:cs typeface="Times New Roman" panose="02020603050405020304" pitchFamily="18" charset="0"/>
              </a:rPr>
              <a:t>friendly.</a:t>
            </a:r>
          </a:p>
          <a:p>
            <a:pPr marL="0" indent="0" algn="just">
              <a:buNone/>
            </a:pPr>
            <a:endParaRPr lang="en-IN" sz="3600" dirty="0">
              <a:latin typeface="Times New Roman" panose="02020603050405020304" pitchFamily="18" charset="0"/>
              <a:cs typeface="Times New Roman" panose="02020603050405020304" pitchFamily="18" charset="0"/>
            </a:endParaRPr>
          </a:p>
          <a:p>
            <a:pPr algn="just"/>
            <a:r>
              <a:rPr lang="en-US" sz="3600" dirty="0">
                <a:latin typeface="Times New Roman" panose="02020603050405020304" pitchFamily="18" charset="0"/>
                <a:cs typeface="Times New Roman" panose="02020603050405020304" pitchFamily="18" charset="0"/>
              </a:rPr>
              <a:t>Geothermal energy is a source of renewable </a:t>
            </a:r>
            <a:r>
              <a:rPr lang="en-US" sz="3600" dirty="0" smtClean="0">
                <a:latin typeface="Times New Roman" panose="02020603050405020304" pitchFamily="18" charset="0"/>
                <a:cs typeface="Times New Roman" panose="02020603050405020304" pitchFamily="18" charset="0"/>
              </a:rPr>
              <a:t>energy.</a:t>
            </a:r>
          </a:p>
          <a:p>
            <a:pPr marL="0" indent="0" algn="just">
              <a:buNone/>
            </a:pPr>
            <a:endParaRPr lang="en-IN" sz="3600" dirty="0">
              <a:latin typeface="Times New Roman" panose="02020603050405020304" pitchFamily="18" charset="0"/>
              <a:cs typeface="Times New Roman" panose="02020603050405020304" pitchFamily="18" charset="0"/>
            </a:endParaRPr>
          </a:p>
          <a:p>
            <a:pPr algn="just"/>
            <a:r>
              <a:rPr lang="en-US" sz="3600" dirty="0">
                <a:latin typeface="Times New Roman" panose="02020603050405020304" pitchFamily="18" charset="0"/>
                <a:cs typeface="Times New Roman" panose="02020603050405020304" pitchFamily="18" charset="0"/>
              </a:rPr>
              <a:t>Geothermal energy is a naturally occurring resource there is no fuel </a:t>
            </a:r>
            <a:r>
              <a:rPr lang="en-US" sz="3600" dirty="0" smtClean="0">
                <a:latin typeface="Times New Roman" panose="02020603050405020304" pitchFamily="18" charset="0"/>
                <a:cs typeface="Times New Roman" panose="02020603050405020304" pitchFamily="18" charset="0"/>
              </a:rPr>
              <a:t>required.</a:t>
            </a:r>
          </a:p>
          <a:p>
            <a:pPr marL="0" indent="0" algn="just">
              <a:buNone/>
            </a:pPr>
            <a:endParaRPr lang="en-IN" sz="3600" dirty="0">
              <a:latin typeface="Times New Roman" panose="02020603050405020304" pitchFamily="18" charset="0"/>
              <a:cs typeface="Times New Roman" panose="02020603050405020304" pitchFamily="18" charset="0"/>
            </a:endParaRPr>
          </a:p>
          <a:p>
            <a:pPr algn="just"/>
            <a:r>
              <a:rPr lang="en-US" sz="3600" dirty="0">
                <a:latin typeface="Times New Roman" panose="02020603050405020304" pitchFamily="18" charset="0"/>
                <a:cs typeface="Times New Roman" panose="02020603050405020304" pitchFamily="18" charset="0"/>
              </a:rPr>
              <a:t>Pollution levels are much lower compared to fossil fuels.</a:t>
            </a:r>
            <a:endParaRPr lang="en-IN" sz="3600" dirty="0">
              <a:latin typeface="Times New Roman" panose="02020603050405020304" pitchFamily="18" charset="0"/>
              <a:cs typeface="Times New Roman" panose="02020603050405020304" pitchFamily="18" charset="0"/>
            </a:endParaRPr>
          </a:p>
          <a:p>
            <a:pPr algn="just"/>
            <a:endParaRPr lang="en-IN"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28736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4000" b="1" dirty="0" smtClean="0">
                <a:solidFill>
                  <a:schemeClr val="accent6"/>
                </a:solidFill>
                <a:latin typeface="Times New Roman" panose="02020603050405020304" pitchFamily="18" charset="0"/>
                <a:cs typeface="Times New Roman" panose="02020603050405020304" pitchFamily="18" charset="0"/>
              </a:rPr>
              <a:t>Geothermal power- </a:t>
            </a:r>
            <a:r>
              <a:rPr lang="en-US" sz="4000" b="1" dirty="0">
                <a:solidFill>
                  <a:schemeClr val="accent6"/>
                </a:solidFill>
                <a:latin typeface="Times New Roman" panose="02020603050405020304" charset="0"/>
                <a:cs typeface="Times New Roman" panose="02020603050405020304" charset="0"/>
                <a:sym typeface="+mn-ea"/>
              </a:rPr>
              <a:t>Limitations</a:t>
            </a:r>
            <a:endParaRPr lang="en-IN" sz="4000" dirty="0"/>
          </a:p>
        </p:txBody>
      </p:sp>
      <p:sp>
        <p:nvSpPr>
          <p:cNvPr id="3" name="Content Placeholder 2"/>
          <p:cNvSpPr>
            <a:spLocks noGrp="1"/>
          </p:cNvSpPr>
          <p:nvPr>
            <p:ph idx="1"/>
          </p:nvPr>
        </p:nvSpPr>
        <p:spPr>
          <a:xfrm>
            <a:off x="609600" y="1174749"/>
            <a:ext cx="10972800" cy="5448119"/>
          </a:xfrm>
        </p:spPr>
        <p:txBody>
          <a:bodyPr/>
          <a:lstStyle/>
          <a:p>
            <a:r>
              <a:rPr lang="en-US" sz="3400" dirty="0">
                <a:latin typeface="Times New Roman" panose="02020603050405020304" pitchFamily="18" charset="0"/>
                <a:cs typeface="Times New Roman" panose="02020603050405020304" pitchFamily="18" charset="0"/>
              </a:rPr>
              <a:t>The largest single disadvantage of geothermal energy is that it is </a:t>
            </a:r>
            <a:r>
              <a:rPr lang="en-US" sz="3400" dirty="0" smtClean="0">
                <a:latin typeface="Times New Roman" panose="02020603050405020304" pitchFamily="18" charset="0"/>
                <a:cs typeface="Times New Roman" panose="02020603050405020304" pitchFamily="18" charset="0"/>
              </a:rPr>
              <a:t>location specific.</a:t>
            </a:r>
          </a:p>
          <a:p>
            <a:pPr marL="0" indent="0">
              <a:buNone/>
            </a:pPr>
            <a:endParaRPr lang="en-IN" sz="3400" dirty="0">
              <a:latin typeface="Times New Roman" panose="02020603050405020304" pitchFamily="18" charset="0"/>
              <a:cs typeface="Times New Roman" panose="02020603050405020304" pitchFamily="18" charset="0"/>
            </a:endParaRPr>
          </a:p>
          <a:p>
            <a:r>
              <a:rPr lang="en-US" sz="3400" dirty="0" smtClean="0">
                <a:latin typeface="Times New Roman" panose="02020603050405020304" pitchFamily="18" charset="0"/>
                <a:cs typeface="Times New Roman" panose="02020603050405020304" pitchFamily="18" charset="0"/>
              </a:rPr>
              <a:t>Gases are released into atmosphere</a:t>
            </a:r>
            <a:r>
              <a:rPr lang="en-US" sz="3400" dirty="0">
                <a:latin typeface="Times New Roman" panose="02020603050405020304" pitchFamily="18" charset="0"/>
                <a:cs typeface="Times New Roman" panose="02020603050405020304" pitchFamily="18" charset="0"/>
              </a:rPr>
              <a:t> during digging</a:t>
            </a:r>
            <a:r>
              <a:rPr lang="en-US" sz="3400" dirty="0" smtClean="0">
                <a:latin typeface="Times New Roman" panose="02020603050405020304" pitchFamily="18" charset="0"/>
                <a:cs typeface="Times New Roman" panose="02020603050405020304" pitchFamily="18" charset="0"/>
              </a:rPr>
              <a:t>.</a:t>
            </a:r>
          </a:p>
          <a:p>
            <a:pPr marL="0" indent="0">
              <a:buNone/>
            </a:pPr>
            <a:endParaRPr lang="en-IN" sz="3400" dirty="0">
              <a:latin typeface="Times New Roman" panose="02020603050405020304" pitchFamily="18" charset="0"/>
              <a:cs typeface="Times New Roman" panose="02020603050405020304" pitchFamily="18" charset="0"/>
            </a:endParaRPr>
          </a:p>
          <a:p>
            <a:r>
              <a:rPr lang="en-US" sz="3400" dirty="0">
                <a:latin typeface="Times New Roman" panose="02020603050405020304" pitchFamily="18" charset="0"/>
                <a:cs typeface="Times New Roman" panose="02020603050405020304" pitchFamily="18" charset="0"/>
              </a:rPr>
              <a:t>Geothermal energy runs the </a:t>
            </a:r>
            <a:r>
              <a:rPr lang="en-US" sz="3400" dirty="0" smtClean="0">
                <a:latin typeface="Times New Roman" panose="02020603050405020304" pitchFamily="18" charset="0"/>
                <a:cs typeface="Times New Roman" panose="02020603050405020304" pitchFamily="18" charset="0"/>
              </a:rPr>
              <a:t>risk of triggering</a:t>
            </a:r>
            <a:r>
              <a:rPr lang="en-US" sz="3400" dirty="0">
                <a:latin typeface="Times New Roman" panose="02020603050405020304" pitchFamily="18" charset="0"/>
                <a:cs typeface="Times New Roman" panose="02020603050405020304" pitchFamily="18" charset="0"/>
              </a:rPr>
              <a:t> earthquake</a:t>
            </a:r>
            <a:r>
              <a:rPr lang="en-US" sz="3400" dirty="0" smtClean="0">
                <a:latin typeface="Times New Roman" panose="02020603050405020304" pitchFamily="18" charset="0"/>
                <a:cs typeface="Times New Roman" panose="02020603050405020304" pitchFamily="18" charset="0"/>
              </a:rPr>
              <a:t>.</a:t>
            </a:r>
          </a:p>
          <a:p>
            <a:pPr marL="0" indent="0">
              <a:buNone/>
            </a:pPr>
            <a:endParaRPr lang="en-IN" sz="3400" dirty="0">
              <a:latin typeface="Times New Roman" panose="02020603050405020304" pitchFamily="18" charset="0"/>
              <a:cs typeface="Times New Roman" panose="02020603050405020304" pitchFamily="18" charset="0"/>
            </a:endParaRPr>
          </a:p>
          <a:p>
            <a:r>
              <a:rPr lang="en-US" sz="3400" dirty="0">
                <a:latin typeface="Times New Roman" panose="02020603050405020304" pitchFamily="18" charset="0"/>
                <a:cs typeface="Times New Roman" panose="02020603050405020304" pitchFamily="18" charset="0"/>
              </a:rPr>
              <a:t>Greenhouse gas below Earth's surface can rise to the surface.</a:t>
            </a:r>
            <a:endParaRPr lang="en-IN" sz="3400" dirty="0">
              <a:latin typeface="Times New Roman" panose="02020603050405020304" pitchFamily="18" charset="0"/>
              <a:cs typeface="Times New Roman" panose="02020603050405020304" pitchFamily="18" charset="0"/>
            </a:endParaRPr>
          </a:p>
          <a:p>
            <a:pPr marL="0" indent="0">
              <a:buNone/>
            </a:pPr>
            <a:endParaRPr lang="en-IN" sz="36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9163150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4000" b="1" dirty="0" smtClean="0">
                <a:solidFill>
                  <a:schemeClr val="accent6"/>
                </a:solidFill>
                <a:latin typeface="Times New Roman" panose="02020603050405020304" pitchFamily="18" charset="0"/>
                <a:cs typeface="Times New Roman" panose="02020603050405020304" pitchFamily="18" charset="0"/>
              </a:rPr>
              <a:t>Tidal </a:t>
            </a:r>
            <a:r>
              <a:rPr lang="en-US" altLang="en-US" sz="4000" b="1" dirty="0">
                <a:solidFill>
                  <a:schemeClr val="accent6"/>
                </a:solidFill>
                <a:latin typeface="Times New Roman" panose="02020603050405020304" pitchFamily="18" charset="0"/>
                <a:cs typeface="Times New Roman" panose="02020603050405020304" pitchFamily="18" charset="0"/>
              </a:rPr>
              <a:t>power</a:t>
            </a:r>
            <a:endParaRPr lang="en-IN" sz="4000" dirty="0"/>
          </a:p>
        </p:txBody>
      </p:sp>
      <p:pic>
        <p:nvPicPr>
          <p:cNvPr id="4" name="Content Placeholder 3" descr="Tidal Energy and How Tidal Power Creates Electricity"/>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66553" y="1619796"/>
            <a:ext cx="7119257" cy="4402182"/>
          </a:xfrm>
          <a:prstGeom prst="rect">
            <a:avLst/>
          </a:prstGeom>
          <a:noFill/>
          <a:ln>
            <a:noFill/>
          </a:ln>
        </p:spPr>
      </p:pic>
    </p:spTree>
    <p:extLst>
      <p:ext uri="{BB962C8B-B14F-4D97-AF65-F5344CB8AC3E}">
        <p14:creationId xmlns:p14="http://schemas.microsoft.com/office/powerpoint/2010/main" val="8279224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4000" b="1" dirty="0" smtClean="0">
                <a:solidFill>
                  <a:schemeClr val="accent6"/>
                </a:solidFill>
                <a:latin typeface="Times New Roman" panose="02020603050405020304" pitchFamily="18" charset="0"/>
                <a:cs typeface="Times New Roman" panose="02020603050405020304" pitchFamily="18" charset="0"/>
              </a:rPr>
              <a:t/>
            </a:r>
            <a:br>
              <a:rPr lang="en-US" altLang="en-US" sz="4000" b="1" dirty="0" smtClean="0">
                <a:solidFill>
                  <a:schemeClr val="accent6"/>
                </a:solidFill>
                <a:latin typeface="Times New Roman" panose="02020603050405020304" pitchFamily="18" charset="0"/>
                <a:cs typeface="Times New Roman" panose="02020603050405020304" pitchFamily="18" charset="0"/>
              </a:rPr>
            </a:br>
            <a:r>
              <a:rPr lang="en-US" altLang="en-US" sz="4000" b="1" dirty="0" smtClean="0">
                <a:solidFill>
                  <a:schemeClr val="accent6"/>
                </a:solidFill>
                <a:latin typeface="Times New Roman" panose="02020603050405020304" pitchFamily="18" charset="0"/>
                <a:cs typeface="Times New Roman" panose="02020603050405020304" pitchFamily="18" charset="0"/>
              </a:rPr>
              <a:t>Tidal </a:t>
            </a:r>
            <a:r>
              <a:rPr lang="en-US" altLang="en-US" sz="4000" b="1" dirty="0">
                <a:solidFill>
                  <a:schemeClr val="accent6"/>
                </a:solidFill>
                <a:latin typeface="Times New Roman" panose="02020603050405020304" pitchFamily="18" charset="0"/>
                <a:cs typeface="Times New Roman" panose="02020603050405020304" pitchFamily="18" charset="0"/>
              </a:rPr>
              <a:t>power - Working</a:t>
            </a:r>
            <a:br>
              <a:rPr lang="en-US" altLang="en-US" sz="4000" b="1" dirty="0">
                <a:solidFill>
                  <a:schemeClr val="accent6"/>
                </a:solidFill>
                <a:latin typeface="Times New Roman" panose="02020603050405020304" pitchFamily="18" charset="0"/>
                <a:cs typeface="Times New Roman" panose="02020603050405020304" pitchFamily="18" charset="0"/>
              </a:rPr>
            </a:br>
            <a:endParaRPr lang="en-IN" sz="4000" dirty="0"/>
          </a:p>
        </p:txBody>
      </p:sp>
      <p:sp>
        <p:nvSpPr>
          <p:cNvPr id="3" name="Content Placeholder 2"/>
          <p:cNvSpPr>
            <a:spLocks noGrp="1"/>
          </p:cNvSpPr>
          <p:nvPr>
            <p:ph idx="1"/>
          </p:nvPr>
        </p:nvSpPr>
        <p:spPr>
          <a:xfrm>
            <a:off x="609600" y="952682"/>
            <a:ext cx="10972800" cy="4953000"/>
          </a:xfrm>
        </p:spPr>
        <p:txBody>
          <a:bodyPr/>
          <a:lstStyle/>
          <a:p>
            <a:pPr algn="just"/>
            <a:r>
              <a:rPr lang="en-US" sz="2600" dirty="0" smtClean="0">
                <a:latin typeface="Times New Roman" panose="02020603050405020304" pitchFamily="18" charset="0"/>
                <a:cs typeface="Times New Roman" panose="02020603050405020304" pitchFamily="18" charset="0"/>
              </a:rPr>
              <a:t>The arrangement of this system is shown in figure. The ocean tides rise and fall and water can be stored during the rise period and it can be discharged during fall. A dam is constructed separating the tidal basin from the sea and a difference in water level is obtained between the basin and sea.</a:t>
            </a:r>
            <a:endParaRPr lang="en-IN" sz="2600" dirty="0" smtClean="0">
              <a:latin typeface="Times New Roman" panose="02020603050405020304" pitchFamily="18" charset="0"/>
              <a:cs typeface="Times New Roman" panose="02020603050405020304" pitchFamily="18" charset="0"/>
            </a:endParaRPr>
          </a:p>
          <a:p>
            <a:pPr algn="just"/>
            <a:r>
              <a:rPr lang="en-US" sz="2600" dirty="0" smtClean="0">
                <a:latin typeface="Times New Roman" panose="02020603050405020304" pitchFamily="18" charset="0"/>
                <a:cs typeface="Times New Roman" panose="02020603050405020304" pitchFamily="18" charset="0"/>
              </a:rPr>
              <a:t>During high tide period, water flows from the sea into the tidal basin through the water turbine. The height of tide is above that of tidal basin. Hence the turbine unit operates and generates power, as it is directly coupled to a generator. </a:t>
            </a:r>
          </a:p>
          <a:p>
            <a:pPr algn="just"/>
            <a:r>
              <a:rPr lang="en-US" sz="2600" dirty="0" smtClean="0">
                <a:latin typeface="Times New Roman" panose="02020603050405020304" pitchFamily="18" charset="0"/>
                <a:cs typeface="Times New Roman" panose="02020603050405020304" pitchFamily="18" charset="0"/>
              </a:rPr>
              <a:t>During low tide period, water flows from tidal basin to sea, as the water level in the basin is more than that of the tide in the sea. During this period also, the flowing water rotates the turbine and generator power.</a:t>
            </a:r>
            <a:endParaRPr lang="en-IN" sz="2600" dirty="0" smtClean="0">
              <a:latin typeface="Times New Roman" panose="02020603050405020304" pitchFamily="18" charset="0"/>
              <a:cs typeface="Times New Roman" panose="02020603050405020304" pitchFamily="18" charset="0"/>
            </a:endParaRPr>
          </a:p>
          <a:p>
            <a:pPr algn="just"/>
            <a:r>
              <a:rPr lang="en-US" sz="2600" dirty="0" smtClean="0">
                <a:latin typeface="Times New Roman" panose="02020603050405020304" pitchFamily="18" charset="0"/>
                <a:cs typeface="Times New Roman" panose="02020603050405020304" pitchFamily="18" charset="0"/>
              </a:rPr>
              <a:t>The generation of power stops only when the sea level and the tidal basin level are equal. For the generation of power economically using this source of energy requires some minimum tide height and suitable site.</a:t>
            </a:r>
            <a:r>
              <a:rPr lang="en-US" sz="2600" dirty="0" smtClean="0"/>
              <a:t> </a:t>
            </a:r>
            <a:endParaRPr lang="en-IN" sz="2600" dirty="0" smtClean="0"/>
          </a:p>
          <a:p>
            <a:pPr marL="0" indent="0">
              <a:buNone/>
            </a:pPr>
            <a:endParaRPr lang="en-IN" dirty="0"/>
          </a:p>
        </p:txBody>
      </p:sp>
    </p:spTree>
    <p:extLst>
      <p:ext uri="{BB962C8B-B14F-4D97-AF65-F5344CB8AC3E}">
        <p14:creationId xmlns:p14="http://schemas.microsoft.com/office/powerpoint/2010/main" val="16294401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4000" b="1" dirty="0" smtClean="0">
                <a:solidFill>
                  <a:schemeClr val="accent6"/>
                </a:solidFill>
                <a:latin typeface="Times New Roman" panose="02020603050405020304" pitchFamily="18" charset="0"/>
                <a:cs typeface="Times New Roman" panose="02020603050405020304" pitchFamily="18" charset="0"/>
              </a:rPr>
              <a:t>Tidal power </a:t>
            </a:r>
            <a:r>
              <a:rPr lang="en-US" altLang="en-US" sz="4000" b="1" dirty="0">
                <a:solidFill>
                  <a:schemeClr val="accent6"/>
                </a:solidFill>
                <a:latin typeface="Times New Roman" panose="02020603050405020304" pitchFamily="18" charset="0"/>
                <a:cs typeface="Times New Roman" panose="02020603050405020304" pitchFamily="18" charset="0"/>
              </a:rPr>
              <a:t>- </a:t>
            </a:r>
            <a:r>
              <a:rPr lang="en-US" sz="4000" b="1" dirty="0">
                <a:solidFill>
                  <a:schemeClr val="accent6"/>
                </a:solidFill>
                <a:latin typeface="Times New Roman" panose="02020603050405020304" charset="0"/>
                <a:cs typeface="Times New Roman" panose="02020603050405020304" charset="0"/>
                <a:sym typeface="+mn-ea"/>
              </a:rPr>
              <a:t>Advantages</a:t>
            </a:r>
            <a:endParaRPr lang="en-IN" sz="4000" dirty="0"/>
          </a:p>
        </p:txBody>
      </p:sp>
      <p:sp>
        <p:nvSpPr>
          <p:cNvPr id="3" name="Content Placeholder 2"/>
          <p:cNvSpPr>
            <a:spLocks noGrp="1"/>
          </p:cNvSpPr>
          <p:nvPr>
            <p:ph idx="1"/>
          </p:nvPr>
        </p:nvSpPr>
        <p:spPr>
          <a:xfrm>
            <a:off x="609600" y="903742"/>
            <a:ext cx="10972800" cy="4953000"/>
          </a:xfrm>
        </p:spPr>
        <p:txBody>
          <a:bodyPr/>
          <a:lstStyle/>
          <a:p>
            <a:pPr lvl="0" algn="just"/>
            <a:r>
              <a:rPr lang="en-US" sz="3600" dirty="0" smtClean="0">
                <a:latin typeface="Times New Roman" panose="02020603050405020304" pitchFamily="18" charset="0"/>
                <a:cs typeface="Times New Roman" panose="02020603050405020304" pitchFamily="18" charset="0"/>
              </a:rPr>
              <a:t>Environment-friendly.</a:t>
            </a:r>
          </a:p>
          <a:p>
            <a:pPr marL="0" lvl="0" indent="0" algn="just">
              <a:buNone/>
            </a:pPr>
            <a:endParaRPr lang="en-IN" sz="3600" dirty="0">
              <a:latin typeface="Times New Roman" panose="02020603050405020304" pitchFamily="18" charset="0"/>
              <a:cs typeface="Times New Roman" panose="02020603050405020304" pitchFamily="18" charset="0"/>
            </a:endParaRPr>
          </a:p>
          <a:p>
            <a:pPr lvl="0" algn="just"/>
            <a:r>
              <a:rPr lang="en-US" sz="3600" dirty="0">
                <a:latin typeface="Times New Roman" panose="02020603050405020304" pitchFamily="18" charset="0"/>
                <a:cs typeface="Times New Roman" panose="02020603050405020304" pitchFamily="18" charset="0"/>
              </a:rPr>
              <a:t>A highly predictable energy </a:t>
            </a:r>
            <a:r>
              <a:rPr lang="en-US" sz="3600" dirty="0" smtClean="0">
                <a:latin typeface="Times New Roman" panose="02020603050405020304" pitchFamily="18" charset="0"/>
                <a:cs typeface="Times New Roman" panose="02020603050405020304" pitchFamily="18" charset="0"/>
              </a:rPr>
              <a:t>source.</a:t>
            </a:r>
          </a:p>
          <a:p>
            <a:pPr marL="0" lvl="0" indent="0" algn="just">
              <a:buNone/>
            </a:pPr>
            <a:endParaRPr lang="en-IN" sz="3600" dirty="0">
              <a:latin typeface="Times New Roman" panose="02020603050405020304" pitchFamily="18" charset="0"/>
              <a:cs typeface="Times New Roman" panose="02020603050405020304" pitchFamily="18" charset="0"/>
            </a:endParaRPr>
          </a:p>
          <a:p>
            <a:pPr lvl="0" algn="just"/>
            <a:r>
              <a:rPr lang="en-US" sz="3600" dirty="0">
                <a:latin typeface="Times New Roman" panose="02020603050405020304" pitchFamily="18" charset="0"/>
                <a:cs typeface="Times New Roman" panose="02020603050405020304" pitchFamily="18" charset="0"/>
              </a:rPr>
              <a:t>High energy </a:t>
            </a:r>
            <a:r>
              <a:rPr lang="en-US" sz="3600" dirty="0" smtClean="0">
                <a:latin typeface="Times New Roman" panose="02020603050405020304" pitchFamily="18" charset="0"/>
                <a:cs typeface="Times New Roman" panose="02020603050405020304" pitchFamily="18" charset="0"/>
              </a:rPr>
              <a:t>density.</a:t>
            </a:r>
          </a:p>
          <a:p>
            <a:pPr marL="0" lvl="0" indent="0" algn="just">
              <a:buNone/>
            </a:pPr>
            <a:endParaRPr lang="en-IN" sz="3600" dirty="0">
              <a:latin typeface="Times New Roman" panose="02020603050405020304" pitchFamily="18" charset="0"/>
              <a:cs typeface="Times New Roman" panose="02020603050405020304" pitchFamily="18" charset="0"/>
            </a:endParaRPr>
          </a:p>
          <a:p>
            <a:pPr lvl="0" algn="just"/>
            <a:r>
              <a:rPr lang="en-US" sz="3600" dirty="0">
                <a:latin typeface="Times New Roman" panose="02020603050405020304" pitchFamily="18" charset="0"/>
                <a:cs typeface="Times New Roman" panose="02020603050405020304" pitchFamily="18" charset="0"/>
              </a:rPr>
              <a:t>Operational and maintenance costs are </a:t>
            </a:r>
            <a:r>
              <a:rPr lang="en-US" sz="3600" dirty="0" smtClean="0">
                <a:latin typeface="Times New Roman" panose="02020603050405020304" pitchFamily="18" charset="0"/>
                <a:cs typeface="Times New Roman" panose="02020603050405020304" pitchFamily="18" charset="0"/>
              </a:rPr>
              <a:t>low.</a:t>
            </a:r>
          </a:p>
          <a:p>
            <a:pPr lvl="0" algn="just"/>
            <a:endParaRPr lang="en-IN" sz="3600" dirty="0">
              <a:latin typeface="Times New Roman" panose="02020603050405020304" pitchFamily="18" charset="0"/>
              <a:cs typeface="Times New Roman" panose="02020603050405020304" pitchFamily="18" charset="0"/>
            </a:endParaRPr>
          </a:p>
          <a:p>
            <a:pPr lvl="0" algn="just"/>
            <a:r>
              <a:rPr lang="en-US" sz="3600" dirty="0">
                <a:latin typeface="Times New Roman" panose="02020603050405020304" pitchFamily="18" charset="0"/>
                <a:cs typeface="Times New Roman" panose="02020603050405020304" pitchFamily="18" charset="0"/>
              </a:rPr>
              <a:t>An inexhaustible source of </a:t>
            </a:r>
            <a:r>
              <a:rPr lang="en-US" sz="3600" dirty="0" smtClean="0">
                <a:latin typeface="Times New Roman" panose="02020603050405020304" pitchFamily="18" charset="0"/>
                <a:cs typeface="Times New Roman" panose="02020603050405020304" pitchFamily="18" charset="0"/>
              </a:rPr>
              <a:t>energy.</a:t>
            </a:r>
            <a:endParaRPr lang="en-IN" sz="36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3276090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4000" b="1" dirty="0" smtClean="0">
                <a:solidFill>
                  <a:schemeClr val="accent6"/>
                </a:solidFill>
                <a:latin typeface="Times New Roman" panose="02020603050405020304" pitchFamily="18" charset="0"/>
                <a:cs typeface="Times New Roman" panose="02020603050405020304" pitchFamily="18" charset="0"/>
              </a:rPr>
              <a:t>Tidal power- </a:t>
            </a:r>
            <a:r>
              <a:rPr lang="en-US" sz="4000" b="1" dirty="0" smtClean="0">
                <a:solidFill>
                  <a:schemeClr val="accent6"/>
                </a:solidFill>
                <a:latin typeface="Times New Roman" panose="02020603050405020304" charset="0"/>
                <a:cs typeface="Times New Roman" panose="02020603050405020304" charset="0"/>
                <a:sym typeface="+mn-ea"/>
              </a:rPr>
              <a:t>Limitations</a:t>
            </a:r>
            <a:endParaRPr lang="en-IN" sz="4000" dirty="0"/>
          </a:p>
        </p:txBody>
      </p:sp>
      <p:sp>
        <p:nvSpPr>
          <p:cNvPr id="3" name="Content Placeholder 2"/>
          <p:cNvSpPr>
            <a:spLocks noGrp="1"/>
          </p:cNvSpPr>
          <p:nvPr>
            <p:ph idx="1"/>
          </p:nvPr>
        </p:nvSpPr>
        <p:spPr>
          <a:xfrm>
            <a:off x="609600" y="1279253"/>
            <a:ext cx="10972800" cy="4953000"/>
          </a:xfrm>
        </p:spPr>
        <p:txBody>
          <a:bodyPr/>
          <a:lstStyle/>
          <a:p>
            <a:pPr lvl="0"/>
            <a:r>
              <a:rPr lang="en-US" sz="3600" dirty="0">
                <a:latin typeface="Times New Roman" panose="02020603050405020304" pitchFamily="18" charset="0"/>
                <a:cs typeface="Times New Roman" panose="02020603050405020304" pitchFamily="18" charset="0"/>
              </a:rPr>
              <a:t>High tidal power plant construction </a:t>
            </a:r>
            <a:r>
              <a:rPr lang="en-US" sz="3600" dirty="0" smtClean="0">
                <a:latin typeface="Times New Roman" panose="02020603050405020304" pitchFamily="18" charset="0"/>
                <a:cs typeface="Times New Roman" panose="02020603050405020304" pitchFamily="18" charset="0"/>
              </a:rPr>
              <a:t>costs.</a:t>
            </a:r>
          </a:p>
          <a:p>
            <a:pPr marL="0" lvl="0" indent="0">
              <a:buNone/>
            </a:pPr>
            <a:endParaRPr lang="en-IN" sz="3600" dirty="0">
              <a:latin typeface="Times New Roman" panose="02020603050405020304" pitchFamily="18" charset="0"/>
              <a:cs typeface="Times New Roman" panose="02020603050405020304" pitchFamily="18" charset="0"/>
            </a:endParaRPr>
          </a:p>
          <a:p>
            <a:pPr lvl="0"/>
            <a:r>
              <a:rPr lang="en-US" sz="3600" dirty="0">
                <a:latin typeface="Times New Roman" panose="02020603050405020304" pitchFamily="18" charset="0"/>
                <a:cs typeface="Times New Roman" panose="02020603050405020304" pitchFamily="18" charset="0"/>
              </a:rPr>
              <a:t>Negative influence on marine life </a:t>
            </a:r>
            <a:r>
              <a:rPr lang="en-US" sz="3600" dirty="0" smtClean="0">
                <a:latin typeface="Times New Roman" panose="02020603050405020304" pitchFamily="18" charset="0"/>
                <a:cs typeface="Times New Roman" panose="02020603050405020304" pitchFamily="18" charset="0"/>
              </a:rPr>
              <a:t>forms.</a:t>
            </a:r>
          </a:p>
          <a:p>
            <a:pPr marL="0" lvl="0" indent="0">
              <a:buNone/>
            </a:pPr>
            <a:endParaRPr lang="en-IN" sz="3600" dirty="0">
              <a:latin typeface="Times New Roman" panose="02020603050405020304" pitchFamily="18" charset="0"/>
              <a:cs typeface="Times New Roman" panose="02020603050405020304" pitchFamily="18" charset="0"/>
            </a:endParaRPr>
          </a:p>
          <a:p>
            <a:pPr lvl="0"/>
            <a:r>
              <a:rPr lang="en-US" sz="3600" dirty="0">
                <a:latin typeface="Times New Roman" panose="02020603050405020304" pitchFamily="18" charset="0"/>
                <a:cs typeface="Times New Roman" panose="02020603050405020304" pitchFamily="18" charset="0"/>
              </a:rPr>
              <a:t>Location </a:t>
            </a:r>
            <a:r>
              <a:rPr lang="en-US" sz="3600" dirty="0" smtClean="0">
                <a:latin typeface="Times New Roman" panose="02020603050405020304" pitchFamily="18" charset="0"/>
                <a:cs typeface="Times New Roman" panose="02020603050405020304" pitchFamily="18" charset="0"/>
              </a:rPr>
              <a:t>limits.</a:t>
            </a:r>
          </a:p>
          <a:p>
            <a:pPr marL="0" lvl="0" indent="0">
              <a:buNone/>
            </a:pPr>
            <a:endParaRPr lang="en-IN" sz="3600" dirty="0">
              <a:latin typeface="Times New Roman" panose="02020603050405020304" pitchFamily="18" charset="0"/>
              <a:cs typeface="Times New Roman" panose="02020603050405020304" pitchFamily="18" charset="0"/>
            </a:endParaRPr>
          </a:p>
          <a:p>
            <a:pPr lvl="0"/>
            <a:r>
              <a:rPr lang="en-US" sz="3600" dirty="0">
                <a:latin typeface="Times New Roman" panose="02020603050405020304" pitchFamily="18" charset="0"/>
                <a:cs typeface="Times New Roman" panose="02020603050405020304" pitchFamily="18" charset="0"/>
              </a:rPr>
              <a:t>The variable intensity of sea </a:t>
            </a:r>
            <a:r>
              <a:rPr lang="en-US" sz="3600" dirty="0" smtClean="0">
                <a:latin typeface="Times New Roman" panose="02020603050405020304" pitchFamily="18" charset="0"/>
                <a:cs typeface="Times New Roman" panose="02020603050405020304" pitchFamily="18" charset="0"/>
              </a:rPr>
              <a:t>waves.</a:t>
            </a:r>
            <a:endParaRPr lang="en-IN" sz="3600" dirty="0">
              <a:latin typeface="Times New Roman" panose="02020603050405020304" pitchFamily="18" charset="0"/>
              <a:cs typeface="Times New Roman" panose="02020603050405020304" pitchFamily="18" charset="0"/>
            </a:endParaRPr>
          </a:p>
          <a:p>
            <a:endParaRPr lang="en-IN"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27557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4000" b="1" dirty="0" smtClean="0">
                <a:solidFill>
                  <a:schemeClr val="accent6"/>
                </a:solidFill>
                <a:latin typeface="Times New Roman" panose="02020603050405020304" pitchFamily="18" charset="0"/>
                <a:cs typeface="Times New Roman" panose="02020603050405020304" pitchFamily="18" charset="0"/>
              </a:rPr>
              <a:t>Ocean Thermal Energy Conversion</a:t>
            </a:r>
            <a:endParaRPr lang="en-IN" sz="4000" dirty="0"/>
          </a:p>
        </p:txBody>
      </p:sp>
      <p:sp>
        <p:nvSpPr>
          <p:cNvPr id="3" name="Content Placeholder 2"/>
          <p:cNvSpPr>
            <a:spLocks noGrp="1"/>
          </p:cNvSpPr>
          <p:nvPr>
            <p:ph idx="1"/>
          </p:nvPr>
        </p:nvSpPr>
        <p:spPr>
          <a:xfrm>
            <a:off x="404949" y="978807"/>
            <a:ext cx="11177451" cy="5709376"/>
          </a:xfrm>
        </p:spPr>
        <p:txBody>
          <a:bodyPr/>
          <a:lstStyle/>
          <a:p>
            <a:pPr algn="just"/>
            <a:r>
              <a:rPr lang="en-US" sz="2800" dirty="0">
                <a:latin typeface="Times New Roman" panose="02020603050405020304" pitchFamily="18" charset="0"/>
                <a:cs typeface="Times New Roman" panose="02020603050405020304" pitchFamily="18" charset="0"/>
              </a:rPr>
              <a:t>OTEC generates electricity by using the temperature difference of 20 °C (</a:t>
            </a:r>
            <a:r>
              <a:rPr lang="en-US" sz="2800" dirty="0" smtClean="0">
                <a:latin typeface="Times New Roman" panose="02020603050405020304" pitchFamily="18" charset="0"/>
                <a:cs typeface="Times New Roman" panose="02020603050405020304" pitchFamily="18" charset="0"/>
              </a:rPr>
              <a:t>36°F</a:t>
            </a:r>
            <a:r>
              <a:rPr lang="en-US" sz="2800" dirty="0">
                <a:latin typeface="Times New Roman" panose="02020603050405020304" pitchFamily="18" charset="0"/>
                <a:cs typeface="Times New Roman" panose="02020603050405020304" pitchFamily="18" charset="0"/>
              </a:rPr>
              <a:t>) or more than that exists between the warm tropical waters at the sun warmed surface, and cold water drawn from the depth of 1000 meters</a:t>
            </a:r>
            <a:r>
              <a:rPr lang="en-US" sz="2800" dirty="0" smtClean="0">
                <a:latin typeface="Times New Roman" panose="02020603050405020304" pitchFamily="18" charset="0"/>
                <a:cs typeface="Times New Roman" panose="02020603050405020304" pitchFamily="18" charset="0"/>
              </a:rPr>
              <a:t>.</a:t>
            </a:r>
          </a:p>
          <a:p>
            <a:pPr algn="just"/>
            <a:r>
              <a:rPr lang="en-US" sz="2800" dirty="0" smtClean="0">
                <a:latin typeface="Times New Roman" panose="02020603050405020304" pitchFamily="18" charset="0"/>
                <a:cs typeface="Times New Roman" panose="02020603050405020304" pitchFamily="18" charset="0"/>
              </a:rPr>
              <a:t>To </a:t>
            </a:r>
            <a:r>
              <a:rPr lang="en-US" sz="2800" dirty="0">
                <a:latin typeface="Times New Roman" panose="02020603050405020304" pitchFamily="18" charset="0"/>
                <a:cs typeface="Times New Roman" panose="02020603050405020304" pitchFamily="18" charset="0"/>
              </a:rPr>
              <a:t>convert this thermal gradient into electrical energy, the warm water can be used to heat and vaporized liquid .The working fluid develops pressure as it is caused to evaporate. </a:t>
            </a:r>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This </a:t>
            </a:r>
            <a:r>
              <a:rPr lang="en-US" sz="2800" dirty="0">
                <a:latin typeface="Times New Roman" panose="02020603050405020304" pitchFamily="18" charset="0"/>
                <a:cs typeface="Times New Roman" panose="02020603050405020304" pitchFamily="18" charset="0"/>
              </a:rPr>
              <a:t>expanding vapor runs through a turbine generator and is then condensed back into a liquid by cold water brought up from depth and the cycle is repeated</a:t>
            </a:r>
            <a:r>
              <a:rPr lang="en-US" sz="2800" dirty="0" smtClean="0">
                <a:latin typeface="Times New Roman" panose="02020603050405020304" pitchFamily="18" charset="0"/>
                <a:cs typeface="Times New Roman" panose="02020603050405020304" pitchFamily="18" charset="0"/>
              </a:rPr>
              <a:t>.</a:t>
            </a:r>
          </a:p>
          <a:p>
            <a:pPr algn="just"/>
            <a:r>
              <a:rPr lang="en-US" sz="2800" dirty="0">
                <a:latin typeface="Times New Roman" panose="02020603050405020304" pitchFamily="18" charset="0"/>
                <a:cs typeface="Times New Roman" panose="02020603050405020304" pitchFamily="18" charset="0"/>
              </a:rPr>
              <a:t>There are two types of </a:t>
            </a:r>
            <a:r>
              <a:rPr lang="en-US" sz="2800" dirty="0" smtClean="0">
                <a:latin typeface="Times New Roman" panose="02020603050405020304" pitchFamily="18" charset="0"/>
                <a:cs typeface="Times New Roman" panose="02020603050405020304" pitchFamily="18" charset="0"/>
              </a:rPr>
              <a:t>OTEC</a:t>
            </a:r>
          </a:p>
          <a:p>
            <a:pPr algn="just">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Closed </a:t>
            </a:r>
            <a:r>
              <a:rPr lang="en-US" sz="2800" dirty="0">
                <a:latin typeface="Times New Roman" panose="02020603050405020304" pitchFamily="18" charset="0"/>
                <a:cs typeface="Times New Roman" panose="02020603050405020304" pitchFamily="18" charset="0"/>
              </a:rPr>
              <a:t>Cycle OTEC</a:t>
            </a:r>
            <a:endParaRPr lang="en-IN" sz="2800" dirty="0">
              <a:latin typeface="Times New Roman" panose="02020603050405020304" pitchFamily="18" charset="0"/>
              <a:cs typeface="Times New Roman" panose="02020603050405020304" pitchFamily="18" charset="0"/>
            </a:endParaRPr>
          </a:p>
          <a:p>
            <a:pPr lvl="0"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Open Cycle OTEC</a:t>
            </a:r>
            <a:endParaRPr lang="en-IN" sz="2800" dirty="0">
              <a:latin typeface="Times New Roman" panose="02020603050405020304" pitchFamily="18" charset="0"/>
              <a:cs typeface="Times New Roman" panose="02020603050405020304" pitchFamily="18" charset="0"/>
            </a:endParaRPr>
          </a:p>
          <a:p>
            <a:pPr algn="just"/>
            <a:endParaRPr lang="en-IN"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2387013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4000" b="1" dirty="0" smtClean="0">
                <a:solidFill>
                  <a:schemeClr val="accent6"/>
                </a:solidFill>
                <a:latin typeface="Times New Roman" panose="02020603050405020304" pitchFamily="18" charset="0"/>
                <a:cs typeface="Times New Roman" panose="02020603050405020304" pitchFamily="18" charset="0"/>
              </a:rPr>
              <a:t>Closed Cycle OTEC</a:t>
            </a:r>
            <a:endParaRPr lang="en-IN" sz="4000" dirty="0"/>
          </a:p>
        </p:txBody>
      </p:sp>
      <p:pic>
        <p:nvPicPr>
          <p:cNvPr id="4" name="image4.jpeg"/>
          <p:cNvPicPr>
            <a:picLocks noGrp="1"/>
          </p:cNvPicPr>
          <p:nvPr>
            <p:ph idx="1"/>
          </p:nvPr>
        </p:nvPicPr>
        <p:blipFill>
          <a:blip r:embed="rId2" cstate="print"/>
          <a:stretch>
            <a:fillRect/>
          </a:stretch>
        </p:blipFill>
        <p:spPr>
          <a:xfrm>
            <a:off x="1776548" y="1580604"/>
            <a:ext cx="8281851" cy="4676505"/>
          </a:xfrm>
          <a:prstGeom prst="rect">
            <a:avLst/>
          </a:prstGeom>
        </p:spPr>
      </p:pic>
    </p:spTree>
    <p:extLst>
      <p:ext uri="{BB962C8B-B14F-4D97-AF65-F5344CB8AC3E}">
        <p14:creationId xmlns:p14="http://schemas.microsoft.com/office/powerpoint/2010/main" val="9928371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4000" b="1" dirty="0" smtClean="0">
                <a:solidFill>
                  <a:schemeClr val="accent6"/>
                </a:solidFill>
                <a:latin typeface="Times New Roman" panose="02020603050405020304" pitchFamily="18" charset="0"/>
                <a:cs typeface="Times New Roman" panose="02020603050405020304" pitchFamily="18" charset="0"/>
              </a:rPr>
              <a:t>Closed Cycle OTEC - </a:t>
            </a:r>
            <a:r>
              <a:rPr lang="en-US" altLang="en-US" sz="4000" b="1" dirty="0">
                <a:solidFill>
                  <a:schemeClr val="accent6"/>
                </a:solidFill>
                <a:latin typeface="Times New Roman" panose="02020603050405020304" pitchFamily="18" charset="0"/>
                <a:cs typeface="Times New Roman" panose="02020603050405020304" pitchFamily="18" charset="0"/>
              </a:rPr>
              <a:t>Working</a:t>
            </a:r>
            <a:endParaRPr lang="en-IN" sz="4000" dirty="0"/>
          </a:p>
        </p:txBody>
      </p:sp>
      <p:sp>
        <p:nvSpPr>
          <p:cNvPr id="3" name="Content Placeholder 2"/>
          <p:cNvSpPr>
            <a:spLocks noGrp="1"/>
          </p:cNvSpPr>
          <p:nvPr>
            <p:ph idx="1"/>
          </p:nvPr>
        </p:nvSpPr>
        <p:spPr/>
        <p:txBody>
          <a:bodyPr/>
          <a:lstStyle/>
          <a:p>
            <a:pPr algn="just"/>
            <a:r>
              <a:rPr lang="en-US" sz="3600" dirty="0">
                <a:latin typeface="Times New Roman" panose="02020603050405020304" pitchFamily="18" charset="0"/>
                <a:cs typeface="Times New Roman" panose="02020603050405020304" pitchFamily="18" charset="0"/>
              </a:rPr>
              <a:t>Closed cycle OTEC employs a low-boiling-point liquid like propane or ammonia (B.P</a:t>
            </a:r>
            <a:r>
              <a:rPr lang="en-US" sz="3600" dirty="0" smtClean="0">
                <a:latin typeface="Times New Roman" panose="02020603050405020304" pitchFamily="18" charset="0"/>
                <a:cs typeface="Times New Roman" panose="02020603050405020304" pitchFamily="18" charset="0"/>
              </a:rPr>
              <a:t>=-</a:t>
            </a:r>
            <a:r>
              <a:rPr lang="en-US" sz="3600" dirty="0">
                <a:latin typeface="Times New Roman" panose="02020603050405020304" pitchFamily="18" charset="0"/>
                <a:cs typeface="Times New Roman" panose="02020603050405020304" pitchFamily="18" charset="0"/>
              </a:rPr>
              <a:t>33℃) as an intermediate fluid. In OTEC plant first warm surface sea water is pumped through a heat exchanger to vaporize the fluid. </a:t>
            </a:r>
            <a:endParaRPr lang="en-US" sz="3600" dirty="0" smtClean="0">
              <a:latin typeface="Times New Roman" panose="02020603050405020304" pitchFamily="18" charset="0"/>
              <a:cs typeface="Times New Roman" panose="02020603050405020304" pitchFamily="18" charset="0"/>
            </a:endParaRPr>
          </a:p>
          <a:p>
            <a:pPr algn="just"/>
            <a:r>
              <a:rPr lang="en-US" sz="3600" dirty="0" smtClean="0">
                <a:latin typeface="Times New Roman" panose="02020603050405020304" pitchFamily="18" charset="0"/>
                <a:cs typeface="Times New Roman" panose="02020603050405020304" pitchFamily="18" charset="0"/>
              </a:rPr>
              <a:t>The </a:t>
            </a:r>
            <a:r>
              <a:rPr lang="en-US" sz="3600" dirty="0">
                <a:latin typeface="Times New Roman" panose="02020603050405020304" pitchFamily="18" charset="0"/>
                <a:cs typeface="Times New Roman" panose="02020603050405020304" pitchFamily="18" charset="0"/>
              </a:rPr>
              <a:t>expanded </a:t>
            </a:r>
            <a:r>
              <a:rPr lang="en-US" sz="3600" dirty="0" err="1">
                <a:latin typeface="Times New Roman" panose="02020603050405020304" pitchFamily="18" charset="0"/>
                <a:cs typeface="Times New Roman" panose="02020603050405020304" pitchFamily="18" charset="0"/>
              </a:rPr>
              <a:t>vapour</a:t>
            </a:r>
            <a:r>
              <a:rPr lang="en-US" sz="3600" dirty="0">
                <a:latin typeface="Times New Roman" panose="02020603050405020304" pitchFamily="18" charset="0"/>
                <a:cs typeface="Times New Roman" panose="02020603050405020304" pitchFamily="18" charset="0"/>
              </a:rPr>
              <a:t> turns the turbo generator. Cold water pumped through a second heat exchanger condenses the </a:t>
            </a:r>
            <a:r>
              <a:rPr lang="en-US" sz="3600" dirty="0" err="1">
                <a:latin typeface="Times New Roman" panose="02020603050405020304" pitchFamily="18" charset="0"/>
                <a:cs typeface="Times New Roman" panose="02020603050405020304" pitchFamily="18" charset="0"/>
              </a:rPr>
              <a:t>vapour</a:t>
            </a:r>
            <a:r>
              <a:rPr lang="en-US" sz="3600" dirty="0">
                <a:latin typeface="Times New Roman" panose="02020603050405020304" pitchFamily="18" charset="0"/>
                <a:cs typeface="Times New Roman" panose="02020603050405020304" pitchFamily="18" charset="0"/>
              </a:rPr>
              <a:t> into a liquid which is then recycled. </a:t>
            </a:r>
            <a:endParaRPr lang="en-IN" sz="36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779991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4000" b="1" dirty="0" smtClean="0">
                <a:solidFill>
                  <a:schemeClr val="accent6"/>
                </a:solidFill>
                <a:latin typeface="Times New Roman" panose="02020603050405020304" pitchFamily="18" charset="0"/>
                <a:cs typeface="Times New Roman" panose="02020603050405020304" pitchFamily="18" charset="0"/>
              </a:rPr>
              <a:t>Open </a:t>
            </a:r>
            <a:r>
              <a:rPr lang="en-US" altLang="en-US" sz="4000" b="1" dirty="0">
                <a:solidFill>
                  <a:schemeClr val="accent6"/>
                </a:solidFill>
                <a:latin typeface="Times New Roman" panose="02020603050405020304" pitchFamily="18" charset="0"/>
                <a:cs typeface="Times New Roman" panose="02020603050405020304" pitchFamily="18" charset="0"/>
              </a:rPr>
              <a:t>Cycle OTEC</a:t>
            </a:r>
            <a:endParaRPr lang="en-IN" sz="4000" dirty="0"/>
          </a:p>
        </p:txBody>
      </p:sp>
      <p:pic>
        <p:nvPicPr>
          <p:cNvPr id="6" name="image5.jpeg"/>
          <p:cNvPicPr>
            <a:picLocks noGrp="1"/>
          </p:cNvPicPr>
          <p:nvPr>
            <p:ph idx="1"/>
          </p:nvPr>
        </p:nvPicPr>
        <p:blipFill>
          <a:blip r:embed="rId2" cstate="print"/>
          <a:stretch>
            <a:fillRect/>
          </a:stretch>
        </p:blipFill>
        <p:spPr>
          <a:xfrm>
            <a:off x="2417649" y="1463040"/>
            <a:ext cx="7356701" cy="4807132"/>
          </a:xfrm>
          <a:prstGeom prst="rect">
            <a:avLst/>
          </a:prstGeom>
        </p:spPr>
      </p:pic>
    </p:spTree>
    <p:extLst>
      <p:ext uri="{BB962C8B-B14F-4D97-AF65-F5344CB8AC3E}">
        <p14:creationId xmlns:p14="http://schemas.microsoft.com/office/powerpoint/2010/main" val="4209228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4000" b="1" dirty="0" smtClean="0">
                <a:solidFill>
                  <a:schemeClr val="accent6"/>
                </a:solidFill>
                <a:latin typeface="Times New Roman" panose="02020603050405020304" pitchFamily="18" charset="0"/>
                <a:cs typeface="Times New Roman" panose="02020603050405020304" pitchFamily="18" charset="0"/>
              </a:rPr>
              <a:t>Open </a:t>
            </a:r>
            <a:r>
              <a:rPr lang="en-US" altLang="en-US" sz="4000" b="1" dirty="0">
                <a:solidFill>
                  <a:schemeClr val="accent6"/>
                </a:solidFill>
                <a:latin typeface="Times New Roman" panose="02020603050405020304" pitchFamily="18" charset="0"/>
                <a:cs typeface="Times New Roman" panose="02020603050405020304" pitchFamily="18" charset="0"/>
              </a:rPr>
              <a:t>Cycle OTEC - Working</a:t>
            </a:r>
            <a:endParaRPr lang="en-IN" sz="4000" dirty="0"/>
          </a:p>
        </p:txBody>
      </p:sp>
      <p:sp>
        <p:nvSpPr>
          <p:cNvPr id="3" name="Content Placeholder 2"/>
          <p:cNvSpPr>
            <a:spLocks noGrp="1"/>
          </p:cNvSpPr>
          <p:nvPr>
            <p:ph idx="1"/>
          </p:nvPr>
        </p:nvSpPr>
        <p:spPr/>
        <p:txBody>
          <a:bodyPr/>
          <a:lstStyle/>
          <a:p>
            <a:pPr algn="just"/>
            <a:r>
              <a:rPr lang="en-US" dirty="0">
                <a:latin typeface="Times New Roman" panose="02020603050405020304" pitchFamily="18" charset="0"/>
                <a:cs typeface="Times New Roman" panose="02020603050405020304" pitchFamily="18" charset="0"/>
              </a:rPr>
              <a:t>Open cycle OTEC uses warm surface water directly to make electricity. The warm sea water is first pumped into a low pressure container, which causes it to boil. </a:t>
            </a:r>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In </a:t>
            </a:r>
            <a:r>
              <a:rPr lang="en-US" dirty="0">
                <a:latin typeface="Times New Roman" panose="02020603050405020304" pitchFamily="18" charset="0"/>
                <a:cs typeface="Times New Roman" panose="02020603050405020304" pitchFamily="18" charset="0"/>
              </a:rPr>
              <a:t>some processes, the expanding steam drives low pressure turbine attached to an electrical generator. The steam leaves its salt and contaminants in the low pressure container to give pure fresh water. It is condensed to a liquid by exposure to cold temperatures from deep–ocean water. </a:t>
            </a:r>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This </a:t>
            </a:r>
            <a:r>
              <a:rPr lang="en-US" dirty="0">
                <a:latin typeface="Times New Roman" panose="02020603050405020304" pitchFamily="18" charset="0"/>
                <a:cs typeface="Times New Roman" panose="02020603050405020304" pitchFamily="18" charset="0"/>
              </a:rPr>
              <a:t>method produces desalinated fresh water, suitable for drinking, irrigation and agriculture.</a:t>
            </a:r>
            <a:endParaRPr lang="en-IN"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38741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4000" b="1" dirty="0" smtClean="0">
                <a:solidFill>
                  <a:schemeClr val="accent6"/>
                </a:solidFill>
                <a:latin typeface="Times New Roman" panose="02020603050405020304" pitchFamily="18" charset="0"/>
                <a:cs typeface="Times New Roman" panose="02020603050405020304" pitchFamily="18" charset="0"/>
              </a:rPr>
              <a:t>OTEC- </a:t>
            </a:r>
            <a:r>
              <a:rPr lang="en-US" sz="4000" b="1" dirty="0">
                <a:solidFill>
                  <a:schemeClr val="accent6"/>
                </a:solidFill>
                <a:latin typeface="Times New Roman" panose="02020603050405020304" charset="0"/>
                <a:cs typeface="Times New Roman" panose="02020603050405020304" charset="0"/>
                <a:sym typeface="+mn-ea"/>
              </a:rPr>
              <a:t>Advantages</a:t>
            </a:r>
            <a:endParaRPr lang="en-IN" sz="4000" dirty="0"/>
          </a:p>
        </p:txBody>
      </p:sp>
      <p:sp>
        <p:nvSpPr>
          <p:cNvPr id="3" name="Content Placeholder 2"/>
          <p:cNvSpPr>
            <a:spLocks noGrp="1"/>
          </p:cNvSpPr>
          <p:nvPr>
            <p:ph idx="1"/>
          </p:nvPr>
        </p:nvSpPr>
        <p:spPr/>
        <p:txBody>
          <a:bodyPr/>
          <a:lstStyle/>
          <a:p>
            <a:pPr lvl="0" algn="just"/>
            <a:r>
              <a:rPr lang="en-IN" sz="3400" dirty="0">
                <a:latin typeface="Times New Roman" panose="02020603050405020304" pitchFamily="18" charset="0"/>
                <a:cs typeface="Times New Roman" panose="02020603050405020304" pitchFamily="18" charset="0"/>
              </a:rPr>
              <a:t>Warm surface sea water and cold water from the ocean from the ocean depths replace fossil fuels to produce electricity.</a:t>
            </a:r>
          </a:p>
          <a:p>
            <a:pPr lvl="0" algn="just"/>
            <a:r>
              <a:rPr lang="en-IN" sz="3400" dirty="0">
                <a:latin typeface="Times New Roman" panose="02020603050405020304" pitchFamily="18" charset="0"/>
                <a:cs typeface="Times New Roman" panose="02020603050405020304" pitchFamily="18" charset="0"/>
              </a:rPr>
              <a:t>OTEC plants will produce little or no carbon dioxide or other polluting chemical</a:t>
            </a:r>
          </a:p>
          <a:p>
            <a:pPr lvl="0" algn="just"/>
            <a:r>
              <a:rPr lang="en-IN" sz="3400" dirty="0">
                <a:latin typeface="Times New Roman" panose="02020603050405020304" pitchFamily="18" charset="0"/>
                <a:cs typeface="Times New Roman" panose="02020603050405020304" pitchFamily="18" charset="0"/>
              </a:rPr>
              <a:t>OTEC systems can produce fresh water as well as electricity. A lot of fish &amp; other nutritious sea-food will be collected in outlet flow.</a:t>
            </a:r>
          </a:p>
          <a:p>
            <a:pPr lvl="0" algn="just"/>
            <a:r>
              <a:rPr lang="en-IN" sz="3400" dirty="0">
                <a:latin typeface="Times New Roman" panose="02020603050405020304" pitchFamily="18" charset="0"/>
                <a:cs typeface="Times New Roman" panose="02020603050405020304" pitchFamily="18" charset="0"/>
              </a:rPr>
              <a:t>OTEC can also be used to produce ammonia, hydrogen, aluminium, chlorine and other chemicals.</a:t>
            </a:r>
          </a:p>
          <a:p>
            <a:endParaRPr lang="en-IN" sz="3400" dirty="0"/>
          </a:p>
        </p:txBody>
      </p:sp>
    </p:spTree>
    <p:extLst>
      <p:ext uri="{BB962C8B-B14F-4D97-AF65-F5344CB8AC3E}">
        <p14:creationId xmlns:p14="http://schemas.microsoft.com/office/powerpoint/2010/main" val="1700856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4000" b="1" dirty="0" smtClean="0">
                <a:solidFill>
                  <a:schemeClr val="accent6"/>
                </a:solidFill>
                <a:latin typeface="Times New Roman" panose="02020603050405020304" pitchFamily="18" charset="0"/>
                <a:cs typeface="Times New Roman" panose="02020603050405020304" pitchFamily="18" charset="0"/>
              </a:rPr>
              <a:t>OTEC- </a:t>
            </a:r>
            <a:r>
              <a:rPr lang="en-US" sz="4000" b="1" dirty="0" smtClean="0">
                <a:solidFill>
                  <a:schemeClr val="accent6"/>
                </a:solidFill>
                <a:latin typeface="Times New Roman" panose="02020603050405020304" charset="0"/>
                <a:cs typeface="Times New Roman" panose="02020603050405020304" charset="0"/>
                <a:sym typeface="+mn-ea"/>
              </a:rPr>
              <a:t>Limitations</a:t>
            </a:r>
            <a:endParaRPr lang="en-IN" sz="4000" dirty="0"/>
          </a:p>
        </p:txBody>
      </p:sp>
      <p:sp>
        <p:nvSpPr>
          <p:cNvPr id="3" name="Content Placeholder 2"/>
          <p:cNvSpPr>
            <a:spLocks noGrp="1"/>
          </p:cNvSpPr>
          <p:nvPr>
            <p:ph idx="1"/>
          </p:nvPr>
        </p:nvSpPr>
        <p:spPr>
          <a:xfrm>
            <a:off x="609600" y="1409881"/>
            <a:ext cx="10972800" cy="4953000"/>
          </a:xfrm>
        </p:spPr>
        <p:txBody>
          <a:bodyPr/>
          <a:lstStyle/>
          <a:p>
            <a:pPr lvl="0"/>
            <a:r>
              <a:rPr lang="en-IN" sz="3600" dirty="0">
                <a:latin typeface="Times New Roman" panose="02020603050405020304" pitchFamily="18" charset="0"/>
                <a:cs typeface="Times New Roman" panose="02020603050405020304" pitchFamily="18" charset="0"/>
              </a:rPr>
              <a:t>OTEC produced electricity at present would cost more than electricity generated from fossils fuels at their current costs</a:t>
            </a:r>
            <a:r>
              <a:rPr lang="en-IN" sz="3600" dirty="0" smtClean="0">
                <a:latin typeface="Times New Roman" panose="02020603050405020304" pitchFamily="18" charset="0"/>
                <a:cs typeface="Times New Roman" panose="02020603050405020304" pitchFamily="18" charset="0"/>
              </a:rPr>
              <a:t>.</a:t>
            </a:r>
            <a:endParaRPr lang="en-IN" sz="3600" dirty="0">
              <a:latin typeface="Times New Roman" panose="02020603050405020304" pitchFamily="18" charset="0"/>
              <a:cs typeface="Times New Roman" panose="02020603050405020304" pitchFamily="18" charset="0"/>
            </a:endParaRPr>
          </a:p>
          <a:p>
            <a:pPr lvl="0"/>
            <a:r>
              <a:rPr lang="en-IN" sz="3600" dirty="0">
                <a:latin typeface="Times New Roman" panose="02020603050405020304" pitchFamily="18" charset="0"/>
                <a:cs typeface="Times New Roman" panose="02020603050405020304" pitchFamily="18" charset="0"/>
              </a:rPr>
              <a:t>No energy company put money in this project because it only had been tested in a very small scale.</a:t>
            </a:r>
          </a:p>
          <a:p>
            <a:pPr lvl="0"/>
            <a:r>
              <a:rPr lang="en-IN" sz="3600" dirty="0">
                <a:latin typeface="Times New Roman" panose="02020603050405020304" pitchFamily="18" charset="0"/>
                <a:cs typeface="Times New Roman" panose="02020603050405020304" pitchFamily="18" charset="0"/>
              </a:rPr>
              <a:t>Construction of OTEC plants and lying of pipes in coastal waters may cause localized damage to reefs and near-shore marine ecosystem.</a:t>
            </a:r>
          </a:p>
          <a:p>
            <a:pPr marL="0" indent="0">
              <a:buNone/>
            </a:pPr>
            <a:endParaRPr lang="en-IN"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99589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4000" b="1" dirty="0" smtClean="0">
                <a:solidFill>
                  <a:schemeClr val="accent6"/>
                </a:solidFill>
                <a:latin typeface="Times New Roman" panose="02020603050405020304" pitchFamily="18" charset="0"/>
                <a:cs typeface="Times New Roman" panose="02020603050405020304" pitchFamily="18" charset="0"/>
              </a:rPr>
              <a:t>Solar Energy</a:t>
            </a:r>
            <a:endParaRPr lang="en-IN" sz="4000" dirty="0"/>
          </a:p>
        </p:txBody>
      </p:sp>
      <p:sp>
        <p:nvSpPr>
          <p:cNvPr id="3" name="Content Placeholder 2"/>
          <p:cNvSpPr>
            <a:spLocks noGrp="1"/>
          </p:cNvSpPr>
          <p:nvPr>
            <p:ph idx="1"/>
          </p:nvPr>
        </p:nvSpPr>
        <p:spPr/>
        <p:txBody>
          <a:bodyPr/>
          <a:lstStyle/>
          <a:p>
            <a:pPr algn="just"/>
            <a:r>
              <a:rPr lang="en-IN" sz="3600" dirty="0">
                <a:latin typeface="Times New Roman" panose="02020603050405020304" pitchFamily="18" charset="0"/>
                <a:cs typeface="Times New Roman" panose="02020603050405020304" pitchFamily="18" charset="0"/>
              </a:rPr>
              <a:t>Solar energy is the most readily available source of energy. </a:t>
            </a:r>
            <a:endParaRPr lang="en-IN" sz="3600" dirty="0" smtClean="0">
              <a:latin typeface="Times New Roman" panose="02020603050405020304" pitchFamily="18" charset="0"/>
              <a:cs typeface="Times New Roman" panose="02020603050405020304" pitchFamily="18" charset="0"/>
            </a:endParaRPr>
          </a:p>
          <a:p>
            <a:pPr algn="just"/>
            <a:r>
              <a:rPr lang="en-IN" sz="3600" dirty="0" smtClean="0">
                <a:latin typeface="Times New Roman" panose="02020603050405020304" pitchFamily="18" charset="0"/>
                <a:cs typeface="Times New Roman" panose="02020603050405020304" pitchFamily="18" charset="0"/>
              </a:rPr>
              <a:t>It </a:t>
            </a:r>
            <a:r>
              <a:rPr lang="en-IN" sz="3600" dirty="0">
                <a:latin typeface="Times New Roman" panose="02020603050405020304" pitchFamily="18" charset="0"/>
                <a:cs typeface="Times New Roman" panose="02020603050405020304" pitchFamily="18" charset="0"/>
              </a:rPr>
              <a:t>is also the most important of the non-conventional sources of energy because it is non-polluting and, therefore, helps in lessening the greenhouse effect. When we hang out our clothes to dry in the sun, we use the energy of the sun. </a:t>
            </a:r>
            <a:endParaRPr lang="en-IN" sz="3600" dirty="0" smtClean="0">
              <a:latin typeface="Times New Roman" panose="02020603050405020304" pitchFamily="18" charset="0"/>
              <a:cs typeface="Times New Roman" panose="02020603050405020304" pitchFamily="18" charset="0"/>
            </a:endParaRPr>
          </a:p>
          <a:p>
            <a:pPr algn="just"/>
            <a:r>
              <a:rPr lang="en-IN" sz="3600" dirty="0" smtClean="0">
                <a:latin typeface="Times New Roman" panose="02020603050405020304" pitchFamily="18" charset="0"/>
                <a:cs typeface="Times New Roman" panose="02020603050405020304" pitchFamily="18" charset="0"/>
              </a:rPr>
              <a:t>In </a:t>
            </a:r>
            <a:r>
              <a:rPr lang="en-IN" sz="3600" dirty="0">
                <a:latin typeface="Times New Roman" panose="02020603050405020304" pitchFamily="18" charset="0"/>
                <a:cs typeface="Times New Roman" panose="02020603050405020304" pitchFamily="18" charset="0"/>
              </a:rPr>
              <a:t>the same way, solar panels absorb the energy of the sun to provide heat for cooking and for heating water. </a:t>
            </a:r>
            <a:endParaRPr lang="en-IN"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04007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609600" y="327025"/>
            <a:ext cx="10972800" cy="5800725"/>
          </a:xfrm>
        </p:spPr>
        <p:txBody>
          <a:bodyPr/>
          <a:lstStyle/>
          <a:p>
            <a:pPr marL="0" indent="0" algn="just">
              <a:buNone/>
            </a:pPr>
            <a:r>
              <a:rPr lang="en-US" sz="3600" dirty="0">
                <a:solidFill>
                  <a:schemeClr val="accent6"/>
                </a:solidFill>
                <a:latin typeface="Times New Roman" panose="02020603050405020304" pitchFamily="18" charset="0"/>
                <a:cs typeface="Times New Roman" panose="02020603050405020304" pitchFamily="18" charset="0"/>
              </a:rPr>
              <a:t>Harnessing the sun's energy</a:t>
            </a:r>
            <a:r>
              <a:rPr lang="en-US" sz="2600" dirty="0">
                <a:latin typeface="Times New Roman" panose="02020603050405020304" pitchFamily="18" charset="0"/>
                <a:cs typeface="Times New Roman" panose="02020603050405020304" pitchFamily="18" charset="0"/>
              </a:rPr>
              <a:t>: Solar energy can be converted to electricity in two ways: </a:t>
            </a:r>
            <a:endParaRPr lang="en-IN" sz="2600" dirty="0">
              <a:latin typeface="Times New Roman" panose="02020603050405020304" pitchFamily="18" charset="0"/>
              <a:cs typeface="Times New Roman" panose="02020603050405020304" pitchFamily="18" charset="0"/>
            </a:endParaRPr>
          </a:p>
          <a:p>
            <a:pPr algn="just"/>
            <a:r>
              <a:rPr lang="en-US" sz="2600" b="1" dirty="0">
                <a:latin typeface="Times New Roman" panose="02020603050405020304" pitchFamily="18" charset="0"/>
                <a:cs typeface="Times New Roman" panose="02020603050405020304" pitchFamily="18" charset="0"/>
              </a:rPr>
              <a:t>1. Solar photovoltaic cells (SPV): </a:t>
            </a:r>
            <a:r>
              <a:rPr lang="en-US" sz="2600" dirty="0">
                <a:latin typeface="Times New Roman" panose="02020603050405020304" pitchFamily="18" charset="0"/>
                <a:cs typeface="Times New Roman" panose="02020603050405020304" pitchFamily="18" charset="0"/>
              </a:rPr>
              <a:t>Solar power is the conversion of sunlight into electricity, either directly using solar photovoltaic cells (SPV). Photovoltaic cells convert light into electric current using the photoelectric effect. </a:t>
            </a:r>
            <a:endParaRPr lang="en-IN" sz="2600" dirty="0">
              <a:latin typeface="Times New Roman" panose="02020603050405020304" pitchFamily="18" charset="0"/>
              <a:cs typeface="Times New Roman" panose="02020603050405020304" pitchFamily="18" charset="0"/>
            </a:endParaRPr>
          </a:p>
          <a:p>
            <a:pPr algn="just"/>
            <a:r>
              <a:rPr lang="en-US" sz="2600" b="1" dirty="0">
                <a:latin typeface="Times New Roman" panose="02020603050405020304" pitchFamily="18" charset="0"/>
                <a:cs typeface="Times New Roman" panose="02020603050405020304" pitchFamily="18" charset="0"/>
              </a:rPr>
              <a:t>2. Concentrated solar power plants (CSP): </a:t>
            </a:r>
            <a:r>
              <a:rPr lang="en-US" sz="2600" dirty="0">
                <a:latin typeface="Times New Roman" panose="02020603050405020304" pitchFamily="18" charset="0"/>
                <a:cs typeface="Times New Roman" panose="02020603050405020304" pitchFamily="18" charset="0"/>
              </a:rPr>
              <a:t>Concentrated solar power systems use lenses or mirrors and tracking systems to reflect and concentrate slight on to receivers. That collects solar energy and converts into heat. This thermal energy can then be used to produce electricity via a steam turbine driving a generator. </a:t>
            </a:r>
            <a:r>
              <a:rPr lang="en-US" sz="2600" b="1" dirty="0">
                <a:latin typeface="Times New Roman" panose="02020603050405020304" pitchFamily="18" charset="0"/>
                <a:cs typeface="Times New Roman" panose="02020603050405020304" pitchFamily="18" charset="0"/>
              </a:rPr>
              <a:t>Two draw backs of solar energy</a:t>
            </a:r>
            <a:r>
              <a:rPr lang="en-US" sz="2600" dirty="0">
                <a:latin typeface="Times New Roman" panose="02020603050405020304" pitchFamily="18" charset="0"/>
                <a:cs typeface="Times New Roman" panose="02020603050405020304" pitchFamily="18" charset="0"/>
              </a:rPr>
              <a:t>: </a:t>
            </a:r>
            <a:r>
              <a:rPr lang="en-US" sz="2600" b="1" dirty="0">
                <a:latin typeface="Times New Roman" panose="02020603050405020304" pitchFamily="18" charset="0"/>
                <a:cs typeface="Times New Roman" panose="02020603050405020304" pitchFamily="18" charset="0"/>
              </a:rPr>
              <a:t>1. </a:t>
            </a:r>
            <a:r>
              <a:rPr lang="en-US" sz="2600" dirty="0">
                <a:latin typeface="Times New Roman" panose="02020603050405020304" pitchFamily="18" charset="0"/>
                <a:cs typeface="Times New Roman" panose="02020603050405020304" pitchFamily="18" charset="0"/>
              </a:rPr>
              <a:t>The amount of Sunlight that arrives at the Earth‘s surface is not constant. It depends on location, time of day, time of year and weather conditions</a:t>
            </a:r>
            <a:r>
              <a:rPr lang="en-US" sz="2600" b="1" dirty="0">
                <a:latin typeface="Times New Roman" panose="02020603050405020304" pitchFamily="18" charset="0"/>
                <a:cs typeface="Times New Roman" panose="02020603050405020304" pitchFamily="18" charset="0"/>
              </a:rPr>
              <a:t>. 2. </a:t>
            </a:r>
            <a:r>
              <a:rPr lang="en-US" sz="2600" dirty="0">
                <a:latin typeface="Times New Roman" panose="02020603050405020304" pitchFamily="18" charset="0"/>
                <a:cs typeface="Times New Roman" panose="02020603050405020304" pitchFamily="18" charset="0"/>
              </a:rPr>
              <a:t>Because the Sun doesn‘t deliver large amount of energy to any one place at any one time, a large surface area is required to collect the energy at a useful rate. </a:t>
            </a:r>
            <a:endParaRPr lang="en-IN" sz="26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7651821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627017"/>
            <a:ext cx="10972800" cy="5865223"/>
          </a:xfrm>
        </p:spPr>
        <p:txBody>
          <a:bodyPr/>
          <a:lstStyle/>
          <a:p>
            <a:pPr marL="0" indent="0">
              <a:buNone/>
            </a:pPr>
            <a:r>
              <a:rPr lang="en-IN" dirty="0">
                <a:solidFill>
                  <a:schemeClr val="accent6"/>
                </a:solidFill>
                <a:latin typeface="Times New Roman" panose="02020603050405020304" pitchFamily="18" charset="0"/>
                <a:cs typeface="Times New Roman" panose="02020603050405020304" pitchFamily="18" charset="0"/>
              </a:rPr>
              <a:t>Green House Effect, Consequences of Global Warming and Remedies to Control Global </a:t>
            </a:r>
            <a:r>
              <a:rPr lang="en-IN" dirty="0" smtClean="0">
                <a:solidFill>
                  <a:schemeClr val="accent6"/>
                </a:solidFill>
                <a:latin typeface="Times New Roman" panose="02020603050405020304" pitchFamily="18" charset="0"/>
                <a:cs typeface="Times New Roman" panose="02020603050405020304" pitchFamily="18" charset="0"/>
              </a:rPr>
              <a:t>Warming</a:t>
            </a:r>
            <a:endParaRPr lang="en-IN" dirty="0">
              <a:solidFill>
                <a:schemeClr val="accent6"/>
              </a:solidFill>
              <a:latin typeface="Times New Roman" panose="02020603050405020304" pitchFamily="18" charset="0"/>
              <a:cs typeface="Times New Roman" panose="02020603050405020304" pitchFamily="18" charset="0"/>
            </a:endParaRPr>
          </a:p>
          <a:p>
            <a:pPr algn="just"/>
            <a:r>
              <a:rPr lang="en-IN" sz="3400" dirty="0">
                <a:latin typeface="Times New Roman" panose="02020603050405020304" pitchFamily="18" charset="0"/>
                <a:cs typeface="Times New Roman" panose="02020603050405020304" pitchFamily="18" charset="0"/>
              </a:rPr>
              <a:t>The process of heating of globe is called “Global warming”. This phenomenon is similar to that of green house or glass house in which glass roof allows solar radiation inside but prevents the escape of the terrestrial radiation (heat) generated inside the green house. </a:t>
            </a:r>
            <a:endParaRPr lang="en-IN" sz="3400" dirty="0" smtClean="0">
              <a:latin typeface="Times New Roman" panose="02020603050405020304" pitchFamily="18" charset="0"/>
              <a:cs typeface="Times New Roman" panose="02020603050405020304" pitchFamily="18" charset="0"/>
            </a:endParaRPr>
          </a:p>
          <a:p>
            <a:pPr algn="just"/>
            <a:r>
              <a:rPr lang="en-IN" sz="3400" dirty="0" smtClean="0">
                <a:latin typeface="Times New Roman" panose="02020603050405020304" pitchFamily="18" charset="0"/>
                <a:cs typeface="Times New Roman" panose="02020603050405020304" pitchFamily="18" charset="0"/>
              </a:rPr>
              <a:t>As </a:t>
            </a:r>
            <a:r>
              <a:rPr lang="en-IN" sz="3400" dirty="0">
                <a:latin typeface="Times New Roman" panose="02020603050405020304" pitchFamily="18" charset="0"/>
                <a:cs typeface="Times New Roman" panose="02020603050405020304" pitchFamily="18" charset="0"/>
              </a:rPr>
              <a:t>a result, inside temperature of the green house will rise and allow tropical plants to grow on temperature soils without any discomfort hence; it takes the name of “green house effect”.</a:t>
            </a:r>
            <a:endParaRPr lang="en-IN" sz="3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583428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srcRect/>
          <a:stretch>
            <a:fillRect/>
          </a:stretch>
        </p:blipFill>
        <p:spPr bwMode="auto">
          <a:xfrm>
            <a:off x="365760" y="601502"/>
            <a:ext cx="5133702" cy="5189132"/>
          </a:xfrm>
          <a:prstGeom prst="rect">
            <a:avLst/>
          </a:prstGeom>
          <a:noFill/>
          <a:ln w="9525">
            <a:noFill/>
            <a:miter lim="800000"/>
            <a:headEnd/>
            <a:tailEnd/>
          </a:ln>
        </p:spPr>
      </p:pic>
      <p:sp>
        <p:nvSpPr>
          <p:cNvPr id="5" name="Rectangle 4"/>
          <p:cNvSpPr/>
          <p:nvPr/>
        </p:nvSpPr>
        <p:spPr>
          <a:xfrm>
            <a:off x="5499462" y="712321"/>
            <a:ext cx="5460275" cy="5632311"/>
          </a:xfrm>
          <a:prstGeom prst="rect">
            <a:avLst/>
          </a:prstGeom>
        </p:spPr>
        <p:txBody>
          <a:bodyPr wrap="square">
            <a:spAutoFit/>
          </a:bodyPr>
          <a:lstStyle/>
          <a:p>
            <a:pPr algn="just"/>
            <a:r>
              <a:rPr lang="en-US" b="1" dirty="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a) </a:t>
            </a:r>
            <a:r>
              <a:rPr lang="en-US" sz="2000" b="1" dirty="0" smtClean="0">
                <a:latin typeface="Times New Roman" panose="02020603050405020304" pitchFamily="18" charset="0"/>
                <a:cs typeface="Times New Roman" panose="02020603050405020304" pitchFamily="18" charset="0"/>
              </a:rPr>
              <a:t>Carbon </a:t>
            </a:r>
            <a:r>
              <a:rPr lang="en-US" sz="2000" b="1" dirty="0">
                <a:latin typeface="Times New Roman" panose="02020603050405020304" pitchFamily="18" charset="0"/>
                <a:cs typeface="Times New Roman" panose="02020603050405020304" pitchFamily="18" charset="0"/>
              </a:rPr>
              <a:t>dioxide (CO</a:t>
            </a:r>
            <a:r>
              <a:rPr lang="en-US" sz="2000" b="1" baseline="-25000" dirty="0">
                <a:latin typeface="Times New Roman" panose="02020603050405020304" pitchFamily="18" charset="0"/>
                <a:cs typeface="Times New Roman" panose="02020603050405020304" pitchFamily="18" charset="0"/>
              </a:rPr>
              <a:t>2</a:t>
            </a:r>
            <a:r>
              <a:rPr lang="en-US" sz="2000" b="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It is the most important green house gas. It contributes more than 60 per cent to the warming of the globe. It stays in the atmosphere, on average, for about 500 </a:t>
            </a:r>
            <a:r>
              <a:rPr lang="en-US" sz="2000" dirty="0" err="1">
                <a:latin typeface="Times New Roman" panose="02020603050405020304" pitchFamily="18" charset="0"/>
                <a:cs typeface="Times New Roman" panose="02020603050405020304" pitchFamily="18" charset="0"/>
              </a:rPr>
              <a:t>years.Prior</a:t>
            </a:r>
            <a:r>
              <a:rPr lang="en-US" sz="2000" dirty="0">
                <a:latin typeface="Times New Roman" panose="02020603050405020304" pitchFamily="18" charset="0"/>
                <a:cs typeface="Times New Roman" panose="02020603050405020304" pitchFamily="18" charset="0"/>
              </a:rPr>
              <a:t> to industrial revolution, the CO</a:t>
            </a:r>
            <a:r>
              <a:rPr lang="en-US" sz="2000" baseline="-25000" dirty="0">
                <a:latin typeface="Times New Roman" panose="02020603050405020304" pitchFamily="18" charset="0"/>
                <a:cs typeface="Times New Roman" panose="02020603050405020304" pitchFamily="18" charset="0"/>
              </a:rPr>
              <a:t>2</a:t>
            </a:r>
            <a:r>
              <a:rPr lang="en-US" sz="2000" dirty="0">
                <a:latin typeface="Times New Roman" panose="02020603050405020304" pitchFamily="18" charset="0"/>
                <a:cs typeface="Times New Roman" panose="02020603050405020304" pitchFamily="18" charset="0"/>
              </a:rPr>
              <a:t> concentration in the earth‘s atmosphere was 280 ppm and by 1994 it was 358 ppm with an annual increase of 1.5 ppm. If the same trend continues it is estimated that by the end of the 21st century the carbon dioxide concentrations may cross 600 ppm mark. </a:t>
            </a:r>
            <a:endParaRPr lang="en-IN" sz="2000" dirty="0">
              <a:latin typeface="Times New Roman" panose="02020603050405020304" pitchFamily="18" charset="0"/>
              <a:cs typeface="Times New Roman" panose="02020603050405020304" pitchFamily="18" charset="0"/>
            </a:endParaRPr>
          </a:p>
          <a:p>
            <a:pPr algn="just"/>
            <a:r>
              <a:rPr lang="en-US" sz="2000" b="1" dirty="0">
                <a:latin typeface="Times New Roman" panose="02020603050405020304" pitchFamily="18" charset="0"/>
                <a:cs typeface="Times New Roman" panose="02020603050405020304" pitchFamily="18" charset="0"/>
              </a:rPr>
              <a:t>b) Methane (CH</a:t>
            </a:r>
            <a:r>
              <a:rPr lang="en-US" sz="2000" b="1" baseline="-25000" dirty="0">
                <a:latin typeface="Times New Roman" panose="02020603050405020304" pitchFamily="18" charset="0"/>
                <a:cs typeface="Times New Roman" panose="02020603050405020304" pitchFamily="18" charset="0"/>
              </a:rPr>
              <a:t>4</a:t>
            </a:r>
            <a:r>
              <a:rPr lang="en-US" sz="2000" b="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It is estimated that domestic cow can produce 73,000 liters of methane per year. Its concentration is around 1 .7 ppm and increasing at a rate of 1.1% each year. Though one molecule of Methane is 25 times as effective as CO</a:t>
            </a:r>
            <a:r>
              <a:rPr lang="en-US" sz="2000" baseline="-25000" dirty="0">
                <a:latin typeface="Times New Roman" panose="02020603050405020304" pitchFamily="18" charset="0"/>
                <a:cs typeface="Times New Roman" panose="02020603050405020304" pitchFamily="18" charset="0"/>
              </a:rPr>
              <a:t>2 </a:t>
            </a:r>
            <a:r>
              <a:rPr lang="en-US" sz="2000" dirty="0">
                <a:latin typeface="Times New Roman" panose="02020603050405020304" pitchFamily="18" charset="0"/>
                <a:cs typeface="Times New Roman" panose="02020603050405020304" pitchFamily="18" charset="0"/>
              </a:rPr>
              <a:t>molecule at trapping heat, it contributes around 15% of the total global warming. It stays in the troposphere for7- 10 years. </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88982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5" y="364853"/>
            <a:ext cx="10972800" cy="4953000"/>
          </a:xfrm>
        </p:spPr>
        <p:txBody>
          <a:bodyPr/>
          <a:lstStyle/>
          <a:p>
            <a:pPr marL="0" indent="0" algn="just">
              <a:buNone/>
            </a:pPr>
            <a:r>
              <a:rPr lang="en-US" sz="2400" b="1" dirty="0" smtClean="0">
                <a:latin typeface="Times New Roman" panose="02020603050405020304" pitchFamily="18" charset="0"/>
                <a:cs typeface="Times New Roman" panose="02020603050405020304" pitchFamily="18" charset="0"/>
              </a:rPr>
              <a:t>c</a:t>
            </a:r>
            <a:r>
              <a:rPr lang="en-US" sz="2400" b="1" dirty="0">
                <a:latin typeface="Times New Roman" panose="02020603050405020304" pitchFamily="18" charset="0"/>
                <a:cs typeface="Times New Roman" panose="02020603050405020304" pitchFamily="18" charset="0"/>
              </a:rPr>
              <a:t>) Nitrous oxide (N</a:t>
            </a:r>
            <a:r>
              <a:rPr lang="en-US" sz="2400" b="1" baseline="-25000" dirty="0">
                <a:latin typeface="Times New Roman" panose="02020603050405020304" pitchFamily="18" charset="0"/>
                <a:cs typeface="Times New Roman" panose="02020603050405020304" pitchFamily="18" charset="0"/>
              </a:rPr>
              <a:t>2</a:t>
            </a:r>
            <a:r>
              <a:rPr lang="en-US" sz="2400" b="1" dirty="0">
                <a:latin typeface="Times New Roman" panose="02020603050405020304" pitchFamily="18" charset="0"/>
                <a:cs typeface="Times New Roman" panose="02020603050405020304" pitchFamily="18" charset="0"/>
              </a:rPr>
              <a:t>O): </a:t>
            </a:r>
            <a:r>
              <a:rPr lang="en-US" sz="2400" dirty="0">
                <a:latin typeface="Times New Roman" panose="02020603050405020304" pitchFamily="18" charset="0"/>
                <a:cs typeface="Times New Roman" panose="02020603050405020304" pitchFamily="18" charset="0"/>
              </a:rPr>
              <a:t>Unlike other oxides of nitrogen N</a:t>
            </a:r>
            <a:r>
              <a:rPr lang="en-US" sz="2400" baseline="-25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O has longer life span (140 – 190 years) and its concentration in the atmosphere is 380 pp is rising at a rate of about 0.3 % per year, because of the increased use of fossil fuels and chemical fertilizers. One molecule of N2O is 250 times as effective as CO</a:t>
            </a:r>
            <a:r>
              <a:rPr lang="en-US" sz="2400" baseline="-25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 molecule at trapping heat. It accounts for 4% of the total global warming. </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d) Chlorofluorocarbons (CFCs): </a:t>
            </a:r>
            <a:r>
              <a:rPr lang="en-US" sz="2400" dirty="0">
                <a:latin typeface="Times New Roman" panose="02020603050405020304" pitchFamily="18" charset="0"/>
                <a:cs typeface="Times New Roman" panose="02020603050405020304" pitchFamily="18" charset="0"/>
              </a:rPr>
              <a:t>These are man-made, long-lived, stable and inert wonder chemicals, which are responsible for the majority of the modern man‘s comforts. Now these are mainly blamed for the destruction of protective ozone layer in the stratosphere. In addition to this, they can act as GHGs and can bring about 11% of total global warming. They are rising at the rate of 5% in the atmosphere. One molecule of CFC is 20,000 times as effective as CO</a:t>
            </a:r>
            <a:r>
              <a:rPr lang="en-US" sz="2400" baseline="-25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 molecule at trapping heat. </a:t>
            </a:r>
            <a:endParaRPr lang="en-IN" sz="2400"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e) Troposphere ozone (0</a:t>
            </a:r>
            <a:r>
              <a:rPr lang="en-US" sz="2400" b="1" baseline="-25000" dirty="0">
                <a:latin typeface="Times New Roman" panose="02020603050405020304" pitchFamily="18" charset="0"/>
                <a:cs typeface="Times New Roman" panose="02020603050405020304" pitchFamily="18" charset="0"/>
              </a:rPr>
              <a:t>3</a:t>
            </a:r>
            <a:r>
              <a:rPr lang="en-US" sz="2400" b="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It is produced through photochemical reactions involving Hydrocarbons and Nitrogen oxides that are coming from automobile exhaust gases. It concentration in the atmosphere is about 0.02 ppm. It is 2000 times as effective as CO</a:t>
            </a:r>
            <a:r>
              <a:rPr lang="en-US" sz="2400" baseline="-25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 in heat retention property. This gas along with water </a:t>
            </a:r>
            <a:r>
              <a:rPr lang="en-US" sz="2400" dirty="0" err="1">
                <a:latin typeface="Times New Roman" panose="02020603050405020304" pitchFamily="18" charset="0"/>
                <a:cs typeface="Times New Roman" panose="02020603050405020304" pitchFamily="18" charset="0"/>
              </a:rPr>
              <a:t>vapour</a:t>
            </a:r>
            <a:r>
              <a:rPr lang="en-US" sz="2400" dirty="0">
                <a:latin typeface="Times New Roman" panose="02020603050405020304" pitchFamily="18" charset="0"/>
                <a:cs typeface="Times New Roman" panose="02020603050405020304" pitchFamily="18" charset="0"/>
              </a:rPr>
              <a:t> and other gases may contribute 9% of the total global warming effect. </a:t>
            </a:r>
            <a:endParaRPr lang="en-IN" sz="2400" dirty="0">
              <a:latin typeface="Times New Roman" panose="02020603050405020304" pitchFamily="18" charset="0"/>
              <a:cs typeface="Times New Roman" panose="02020603050405020304" pitchFamily="18" charset="0"/>
            </a:endParaRPr>
          </a:p>
          <a:p>
            <a:pPr marL="0" indent="0">
              <a:buNone/>
            </a:pPr>
            <a:endParaRPr lang="en-IN" dirty="0"/>
          </a:p>
        </p:txBody>
      </p:sp>
    </p:spTree>
    <p:extLst>
      <p:ext uri="{BB962C8B-B14F-4D97-AF65-F5344CB8AC3E}">
        <p14:creationId xmlns:p14="http://schemas.microsoft.com/office/powerpoint/2010/main" val="3361564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609600" y="247650"/>
            <a:ext cx="10972800" cy="5880100"/>
          </a:xfrm>
        </p:spPr>
        <p:txBody>
          <a:bodyPr/>
          <a:lstStyle/>
          <a:p>
            <a:pPr marL="0" indent="0">
              <a:buNone/>
            </a:pPr>
            <a:r>
              <a:rPr lang="en-US" sz="3600" dirty="0">
                <a:solidFill>
                  <a:schemeClr val="accent6"/>
                </a:solidFill>
                <a:latin typeface="Times New Roman" panose="02020603050405020304" pitchFamily="18" charset="0"/>
                <a:cs typeface="Times New Roman" panose="02020603050405020304" pitchFamily="18" charset="0"/>
              </a:rPr>
              <a:t>Consequences of global warming:</a:t>
            </a:r>
            <a:endParaRPr lang="en-IN" sz="3600" dirty="0">
              <a:solidFill>
                <a:schemeClr val="accent6"/>
              </a:solidFill>
              <a:latin typeface="Times New Roman" panose="02020603050405020304" pitchFamily="18" charset="0"/>
              <a:cs typeface="Times New Roman" panose="02020603050405020304" pitchFamily="18" charset="0"/>
            </a:endParaRPr>
          </a:p>
          <a:p>
            <a:pPr lvl="0"/>
            <a:r>
              <a:rPr lang="en-US" sz="2400" dirty="0">
                <a:latin typeface="Times New Roman" panose="02020603050405020304" pitchFamily="18" charset="0"/>
                <a:cs typeface="Times New Roman" panose="02020603050405020304" pitchFamily="18" charset="0"/>
              </a:rPr>
              <a:t>Melting of polar ice caps, glaciers.</a:t>
            </a:r>
            <a:endParaRPr lang="en-IN" sz="2400" dirty="0">
              <a:latin typeface="Times New Roman" panose="02020603050405020304" pitchFamily="18" charset="0"/>
              <a:cs typeface="Times New Roman" panose="02020603050405020304" pitchFamily="18" charset="0"/>
            </a:endParaRPr>
          </a:p>
          <a:p>
            <a:pPr lvl="0"/>
            <a:r>
              <a:rPr lang="en-US" sz="2400" dirty="0">
                <a:latin typeface="Times New Roman" panose="02020603050405020304" pitchFamily="18" charset="0"/>
                <a:cs typeface="Times New Roman" panose="02020603050405020304" pitchFamily="18" charset="0"/>
              </a:rPr>
              <a:t>Sea level rise, submergence of low lying areas — sinks coastal cities and islands. Maldives may vanish by the end of this century.</a:t>
            </a:r>
            <a:endParaRPr lang="en-IN" sz="2400" dirty="0">
              <a:latin typeface="Times New Roman" panose="02020603050405020304" pitchFamily="18" charset="0"/>
              <a:cs typeface="Times New Roman" panose="02020603050405020304" pitchFamily="18" charset="0"/>
            </a:endParaRPr>
          </a:p>
          <a:p>
            <a:pPr lvl="0"/>
            <a:r>
              <a:rPr lang="en-US" sz="2400" dirty="0">
                <a:latin typeface="Times New Roman" panose="02020603050405020304" pitchFamily="18" charset="0"/>
                <a:cs typeface="Times New Roman" panose="02020603050405020304" pitchFamily="18" charset="0"/>
              </a:rPr>
              <a:t>By the year 2080, Manhattan and Shanghai could be underwater. </a:t>
            </a:r>
            <a:endParaRPr lang="en-IN" sz="2400" dirty="0">
              <a:latin typeface="Times New Roman" panose="02020603050405020304" pitchFamily="18" charset="0"/>
              <a:cs typeface="Times New Roman" panose="02020603050405020304" pitchFamily="18" charset="0"/>
            </a:endParaRPr>
          </a:p>
          <a:p>
            <a:pPr lvl="0"/>
            <a:r>
              <a:rPr lang="en-US" sz="2400" dirty="0">
                <a:latin typeface="Times New Roman" panose="02020603050405020304" pitchFamily="18" charset="0"/>
                <a:cs typeface="Times New Roman" panose="02020603050405020304" pitchFamily="18" charset="0"/>
              </a:rPr>
              <a:t>Salt water inundation, intrusion into fresh water aquifers, Water crisis.</a:t>
            </a:r>
            <a:endParaRPr lang="en-IN" sz="2400" dirty="0">
              <a:latin typeface="Times New Roman" panose="02020603050405020304" pitchFamily="18" charset="0"/>
              <a:cs typeface="Times New Roman" panose="02020603050405020304" pitchFamily="18" charset="0"/>
            </a:endParaRPr>
          </a:p>
          <a:p>
            <a:pPr lvl="0"/>
            <a:r>
              <a:rPr lang="en-US" sz="2400" dirty="0">
                <a:latin typeface="Times New Roman" panose="02020603050405020304" pitchFamily="18" charset="0"/>
                <a:cs typeface="Times New Roman" panose="02020603050405020304" pitchFamily="18" charset="0"/>
              </a:rPr>
              <a:t>Shift in rainfall pattern, Change in cropping pattern. </a:t>
            </a:r>
            <a:endParaRPr lang="en-IN" sz="2400" dirty="0">
              <a:latin typeface="Times New Roman" panose="02020603050405020304" pitchFamily="18" charset="0"/>
              <a:cs typeface="Times New Roman" panose="02020603050405020304" pitchFamily="18" charset="0"/>
            </a:endParaRPr>
          </a:p>
          <a:p>
            <a:pPr lvl="0"/>
            <a:r>
              <a:rPr lang="en-US" sz="2400" dirty="0">
                <a:latin typeface="Times New Roman" panose="02020603050405020304" pitchFamily="18" charset="0"/>
                <a:cs typeface="Times New Roman" panose="02020603050405020304" pitchFamily="18" charset="0"/>
              </a:rPr>
              <a:t>Crop failures, Starvation, hunger deaths. </a:t>
            </a:r>
            <a:endParaRPr lang="en-IN" sz="2400" dirty="0">
              <a:latin typeface="Times New Roman" panose="02020603050405020304" pitchFamily="18" charset="0"/>
              <a:cs typeface="Times New Roman" panose="02020603050405020304" pitchFamily="18" charset="0"/>
            </a:endParaRPr>
          </a:p>
          <a:p>
            <a:pPr lvl="0"/>
            <a:r>
              <a:rPr lang="en-US" sz="2400" dirty="0">
                <a:latin typeface="Times New Roman" panose="02020603050405020304" pitchFamily="18" charset="0"/>
                <a:cs typeface="Times New Roman" panose="02020603050405020304" pitchFamily="18" charset="0"/>
              </a:rPr>
              <a:t>Beach erosion, Loss of biodiversity (species extinction). </a:t>
            </a:r>
            <a:endParaRPr lang="en-IN" sz="2400" dirty="0">
              <a:latin typeface="Times New Roman" panose="02020603050405020304" pitchFamily="18" charset="0"/>
              <a:cs typeface="Times New Roman" panose="02020603050405020304" pitchFamily="18" charset="0"/>
            </a:endParaRPr>
          </a:p>
          <a:p>
            <a:pPr lvl="0"/>
            <a:r>
              <a:rPr lang="en-US" sz="2400" dirty="0">
                <a:latin typeface="Times New Roman" panose="02020603050405020304" pitchFamily="18" charset="0"/>
                <a:cs typeface="Times New Roman" panose="02020603050405020304" pitchFamily="18" charset="0"/>
              </a:rPr>
              <a:t>Corals bleaching.</a:t>
            </a:r>
            <a:endParaRPr lang="en-IN" sz="2400" dirty="0">
              <a:latin typeface="Times New Roman" panose="02020603050405020304" pitchFamily="18" charset="0"/>
              <a:cs typeface="Times New Roman" panose="02020603050405020304" pitchFamily="18" charset="0"/>
            </a:endParaRPr>
          </a:p>
          <a:p>
            <a:pPr lvl="0"/>
            <a:r>
              <a:rPr lang="en-US" sz="2400" dirty="0">
                <a:latin typeface="Times New Roman" panose="02020603050405020304" pitchFamily="18" charset="0"/>
                <a:cs typeface="Times New Roman" panose="02020603050405020304" pitchFamily="18" charset="0"/>
              </a:rPr>
              <a:t>Coastline change-disputes with maritime boundaries. </a:t>
            </a:r>
            <a:endParaRPr lang="en-IN" sz="2400" dirty="0">
              <a:latin typeface="Times New Roman" panose="02020603050405020304" pitchFamily="18" charset="0"/>
              <a:cs typeface="Times New Roman" panose="02020603050405020304" pitchFamily="18" charset="0"/>
            </a:endParaRPr>
          </a:p>
          <a:p>
            <a:pPr lvl="0"/>
            <a:r>
              <a:rPr lang="en-US" sz="2400" dirty="0">
                <a:latin typeface="Times New Roman" panose="02020603050405020304" pitchFamily="18" charset="0"/>
                <a:cs typeface="Times New Roman" panose="02020603050405020304" pitchFamily="18" charset="0"/>
              </a:rPr>
              <a:t>1°C rise is equal to a change in latitude by 100 km.</a:t>
            </a:r>
            <a:endParaRPr lang="en-IN" sz="2400" dirty="0">
              <a:latin typeface="Times New Roman" panose="02020603050405020304" pitchFamily="18" charset="0"/>
              <a:cs typeface="Times New Roman" panose="02020603050405020304" pitchFamily="18" charset="0"/>
            </a:endParaRPr>
          </a:p>
          <a:p>
            <a:pPr lvl="0"/>
            <a:r>
              <a:rPr lang="en-US" sz="2400" dirty="0">
                <a:latin typeface="Times New Roman" panose="02020603050405020304" pitchFamily="18" charset="0"/>
                <a:cs typeface="Times New Roman" panose="02020603050405020304" pitchFamily="18" charset="0"/>
              </a:rPr>
              <a:t>2-5 rises is enough to have in Europe the climate of Africa today.</a:t>
            </a:r>
            <a:endParaRPr lang="en-IN" sz="2400" dirty="0">
              <a:latin typeface="Times New Roman" panose="02020603050405020304" pitchFamily="18" charset="0"/>
              <a:cs typeface="Times New Roman" panose="02020603050405020304" pitchFamily="18" charset="0"/>
            </a:endParaRPr>
          </a:p>
          <a:p>
            <a:pPr lvl="0"/>
            <a:r>
              <a:rPr lang="en-US" sz="2400" dirty="0">
                <a:latin typeface="Times New Roman" panose="02020603050405020304" pitchFamily="18" charset="0"/>
                <a:cs typeface="Times New Roman" panose="02020603050405020304" pitchFamily="18" charset="0"/>
              </a:rPr>
              <a:t>Drought, Desertification, Climate change, Severe storms, floods, winters, heat waves, </a:t>
            </a:r>
            <a:endParaRPr lang="en-IN" sz="2400" dirty="0">
              <a:latin typeface="Times New Roman" panose="02020603050405020304" pitchFamily="18" charset="0"/>
              <a:cs typeface="Times New Roman" panose="02020603050405020304" pitchFamily="18" charset="0"/>
            </a:endParaRPr>
          </a:p>
          <a:p>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34943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8970" y="247287"/>
            <a:ext cx="11382103" cy="6388644"/>
          </a:xfrm>
        </p:spPr>
        <p:txBody>
          <a:bodyPr/>
          <a:lstStyle/>
          <a:p>
            <a:pPr marL="0" indent="0">
              <a:buNone/>
            </a:pPr>
            <a:r>
              <a:rPr lang="en-US" sz="3600" dirty="0">
                <a:solidFill>
                  <a:schemeClr val="accent6"/>
                </a:solidFill>
                <a:latin typeface="Times New Roman" panose="02020603050405020304" pitchFamily="18" charset="0"/>
                <a:cs typeface="Times New Roman" panose="02020603050405020304" pitchFamily="18" charset="0"/>
              </a:rPr>
              <a:t>Green solutions to control global warming: </a:t>
            </a:r>
            <a:endParaRPr lang="en-IN" sz="3600" dirty="0">
              <a:solidFill>
                <a:schemeClr val="accent6"/>
              </a:solidFill>
              <a:latin typeface="Times New Roman" panose="02020603050405020304" pitchFamily="18" charset="0"/>
              <a:cs typeface="Times New Roman" panose="02020603050405020304" pitchFamily="18" charset="0"/>
            </a:endParaRPr>
          </a:p>
          <a:p>
            <a:pPr lvl="0"/>
            <a:r>
              <a:rPr lang="en-US" sz="2000" dirty="0">
                <a:latin typeface="Times New Roman" panose="02020603050405020304" pitchFamily="18" charset="0"/>
                <a:cs typeface="Times New Roman" panose="02020603050405020304" pitchFamily="18" charset="0"/>
              </a:rPr>
              <a:t>Greening of the globe can save the planet and its life: 600 million forests are necessary to prevent global warming.</a:t>
            </a:r>
            <a:endParaRPr lang="en-IN" sz="2000" dirty="0">
              <a:latin typeface="Times New Roman" panose="02020603050405020304" pitchFamily="18" charset="0"/>
              <a:cs typeface="Times New Roman" panose="02020603050405020304" pitchFamily="18" charset="0"/>
            </a:endParaRPr>
          </a:p>
          <a:p>
            <a:pPr lvl="0"/>
            <a:r>
              <a:rPr lang="en-US" sz="2000" dirty="0">
                <a:latin typeface="Times New Roman" panose="02020603050405020304" pitchFamily="18" charset="0"/>
                <a:cs typeface="Times New Roman" panose="02020603050405020304" pitchFamily="18" charset="0"/>
              </a:rPr>
              <a:t>Enriching oceans with iron could help to absorb phytoplankton more carbon dioxide.</a:t>
            </a:r>
            <a:endParaRPr lang="en-IN" sz="2000" dirty="0">
              <a:latin typeface="Times New Roman" panose="02020603050405020304" pitchFamily="18" charset="0"/>
              <a:cs typeface="Times New Roman" panose="02020603050405020304" pitchFamily="18" charset="0"/>
            </a:endParaRPr>
          </a:p>
          <a:p>
            <a:pPr lvl="0"/>
            <a:r>
              <a:rPr lang="en-US" sz="2000" dirty="0">
                <a:latin typeface="Times New Roman" panose="02020603050405020304" pitchFamily="18" charset="0"/>
                <a:cs typeface="Times New Roman" panose="02020603050405020304" pitchFamily="18" charset="0"/>
              </a:rPr>
              <a:t>Locking carbon in tropical forest biomass is the only cost effective remedy. Seriously think about Carbon capturing and Carbon burying.</a:t>
            </a:r>
            <a:endParaRPr lang="en-IN" sz="2000" dirty="0">
              <a:latin typeface="Times New Roman" panose="02020603050405020304" pitchFamily="18" charset="0"/>
              <a:cs typeface="Times New Roman" panose="02020603050405020304" pitchFamily="18" charset="0"/>
            </a:endParaRPr>
          </a:p>
          <a:p>
            <a:pPr lvl="0"/>
            <a:r>
              <a:rPr lang="en-US" sz="2000" dirty="0">
                <a:latin typeface="Times New Roman" panose="02020603050405020304" pitchFamily="18" charset="0"/>
                <a:cs typeface="Times New Roman" panose="02020603050405020304" pitchFamily="18" charset="0"/>
              </a:rPr>
              <a:t>Switching over to carbon free fuels. Carpooling, Mass transport, Cycle and recycle. Create market to C02. Carbon trading</a:t>
            </a:r>
            <a:endParaRPr lang="en-IN" sz="2000" dirty="0">
              <a:latin typeface="Times New Roman" panose="02020603050405020304" pitchFamily="18" charset="0"/>
              <a:cs typeface="Times New Roman" panose="02020603050405020304" pitchFamily="18" charset="0"/>
            </a:endParaRPr>
          </a:p>
          <a:p>
            <a:pPr lvl="0"/>
            <a:r>
              <a:rPr lang="en-US" sz="2000" dirty="0">
                <a:latin typeface="Times New Roman" panose="02020603050405020304" pitchFamily="18" charset="0"/>
                <a:cs typeface="Times New Roman" panose="02020603050405020304" pitchFamily="18" charset="0"/>
              </a:rPr>
              <a:t>Adopting low carbon lifestyles and economies. Promote Veg. diets, No car days, No-car incentives, No night time crickets.</a:t>
            </a:r>
            <a:endParaRPr lang="en-IN" sz="2000" dirty="0">
              <a:latin typeface="Times New Roman" panose="02020603050405020304" pitchFamily="18" charset="0"/>
              <a:cs typeface="Times New Roman" panose="02020603050405020304" pitchFamily="18" charset="0"/>
            </a:endParaRPr>
          </a:p>
          <a:p>
            <a:pPr lvl="0"/>
            <a:r>
              <a:rPr lang="en-US" sz="2000" dirty="0">
                <a:latin typeface="Times New Roman" panose="02020603050405020304" pitchFamily="18" charset="0"/>
                <a:cs typeface="Times New Roman" panose="02020603050405020304" pitchFamily="18" charset="0"/>
              </a:rPr>
              <a:t>Alternative energy sources or Renewable energy.</a:t>
            </a:r>
            <a:endParaRPr lang="en-IN" sz="2000" dirty="0">
              <a:latin typeface="Times New Roman" panose="02020603050405020304" pitchFamily="18" charset="0"/>
              <a:cs typeface="Times New Roman" panose="02020603050405020304" pitchFamily="18" charset="0"/>
            </a:endParaRPr>
          </a:p>
          <a:p>
            <a:pPr lvl="0"/>
            <a:r>
              <a:rPr lang="en-US" sz="2000" dirty="0">
                <a:latin typeface="Times New Roman" panose="02020603050405020304" pitchFamily="18" charset="0"/>
                <a:cs typeface="Times New Roman" panose="02020603050405020304" pitchFamily="18" charset="0"/>
              </a:rPr>
              <a:t>Solar and Nuclear power rather than thermal power.</a:t>
            </a:r>
            <a:endParaRPr lang="en-IN" sz="2000" dirty="0">
              <a:latin typeface="Times New Roman" panose="02020603050405020304" pitchFamily="18" charset="0"/>
              <a:cs typeface="Times New Roman" panose="02020603050405020304" pitchFamily="18" charset="0"/>
            </a:endParaRPr>
          </a:p>
          <a:p>
            <a:pPr lvl="0"/>
            <a:r>
              <a:rPr lang="en-US" sz="2000" dirty="0">
                <a:latin typeface="Times New Roman" panose="02020603050405020304" pitchFamily="18" charset="0"/>
                <a:cs typeface="Times New Roman" panose="02020603050405020304" pitchFamily="18" charset="0"/>
              </a:rPr>
              <a:t>Less Carbon intensity of fossil fuels.</a:t>
            </a:r>
            <a:endParaRPr lang="en-IN" sz="2000" dirty="0">
              <a:latin typeface="Times New Roman" panose="02020603050405020304" pitchFamily="18" charset="0"/>
              <a:cs typeface="Times New Roman" panose="02020603050405020304" pitchFamily="18" charset="0"/>
            </a:endParaRPr>
          </a:p>
          <a:p>
            <a:pPr lvl="0"/>
            <a:r>
              <a:rPr lang="en-US" sz="2000" dirty="0">
                <a:latin typeface="Times New Roman" panose="02020603050405020304" pitchFamily="18" charset="0"/>
                <a:cs typeface="Times New Roman" panose="02020603050405020304" pitchFamily="18" charset="0"/>
              </a:rPr>
              <a:t>Installing fluorescent lights or natural skylights. Development of new technologies, such as hydrogen cars, may reduce the consumption of petroleum and emissions of carbon dioxide.</a:t>
            </a:r>
            <a:endParaRPr lang="en-IN" sz="2000" dirty="0">
              <a:latin typeface="Times New Roman" panose="02020603050405020304" pitchFamily="18" charset="0"/>
              <a:cs typeface="Times New Roman" panose="02020603050405020304" pitchFamily="18" charset="0"/>
            </a:endParaRPr>
          </a:p>
          <a:p>
            <a:pPr lvl="0"/>
            <a:r>
              <a:rPr lang="en-US" sz="2000" dirty="0">
                <a:latin typeface="Times New Roman" panose="02020603050405020304" pitchFamily="18" charset="0"/>
                <a:cs typeface="Times New Roman" panose="02020603050405020304" pitchFamily="18" charset="0"/>
              </a:rPr>
              <a:t>Increased use of biofuels (such as ethanol fuel and biodiesel.</a:t>
            </a:r>
            <a:endParaRPr lang="en-IN" sz="2000" dirty="0">
              <a:latin typeface="Times New Roman" panose="02020603050405020304" pitchFamily="18" charset="0"/>
              <a:cs typeface="Times New Roman" panose="02020603050405020304" pitchFamily="18" charset="0"/>
            </a:endParaRPr>
          </a:p>
          <a:p>
            <a:pPr lvl="0"/>
            <a:r>
              <a:rPr lang="en-US" sz="2000" dirty="0">
                <a:latin typeface="Times New Roman" panose="02020603050405020304" pitchFamily="18" charset="0"/>
                <a:cs typeface="Times New Roman" panose="02020603050405020304" pitchFamily="18" charset="0"/>
              </a:rPr>
              <a:t>New buildings can be constructed using passive solar building design, using renewable heat sources.</a:t>
            </a:r>
            <a:endParaRPr lang="en-IN" sz="2000" dirty="0">
              <a:latin typeface="Times New Roman" panose="02020603050405020304" pitchFamily="18" charset="0"/>
              <a:cs typeface="Times New Roman" panose="02020603050405020304" pitchFamily="18" charset="0"/>
            </a:endParaRPr>
          </a:p>
          <a:p>
            <a:pPr lvl="0"/>
            <a:r>
              <a:rPr lang="en-US" sz="2000" dirty="0">
                <a:latin typeface="Times New Roman" panose="02020603050405020304" pitchFamily="18" charset="0"/>
                <a:cs typeface="Times New Roman" panose="02020603050405020304" pitchFamily="18" charset="0"/>
              </a:rPr>
              <a:t>Reforestation and avoided deforestation. </a:t>
            </a:r>
            <a:endParaRPr lang="en-IN" sz="20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40518829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6354" y="169816"/>
            <a:ext cx="6979920" cy="6413864"/>
          </a:xfrm>
        </p:spPr>
        <p:txBody>
          <a:bodyPr/>
          <a:lstStyle/>
          <a:p>
            <a:pPr marL="0" indent="0">
              <a:buNone/>
            </a:pPr>
            <a:r>
              <a:rPr lang="en-US" sz="3600" dirty="0">
                <a:solidFill>
                  <a:schemeClr val="accent6"/>
                </a:solidFill>
                <a:latin typeface="Times New Roman" panose="02020603050405020304" pitchFamily="18" charset="0"/>
                <a:cs typeface="Times New Roman" panose="02020603050405020304" pitchFamily="18" charset="0"/>
              </a:rPr>
              <a:t>Photovoltaic Cell (Or) Solar </a:t>
            </a:r>
            <a:r>
              <a:rPr lang="en-US" sz="3600" dirty="0" err="1">
                <a:solidFill>
                  <a:schemeClr val="accent6"/>
                </a:solidFill>
                <a:latin typeface="Times New Roman" panose="02020603050405020304" pitchFamily="18" charset="0"/>
                <a:cs typeface="Times New Roman" panose="02020603050405020304" pitchFamily="18" charset="0"/>
              </a:rPr>
              <a:t>CellConstruction</a:t>
            </a:r>
            <a:r>
              <a:rPr lang="en-US" sz="3600" dirty="0">
                <a:solidFill>
                  <a:schemeClr val="accent6"/>
                </a:solidFill>
                <a:latin typeface="Times New Roman" panose="02020603050405020304" pitchFamily="18" charset="0"/>
                <a:cs typeface="Times New Roman" panose="02020603050405020304" pitchFamily="18" charset="0"/>
              </a:rPr>
              <a:t> and </a:t>
            </a:r>
            <a:r>
              <a:rPr lang="en-US" sz="3600" dirty="0" smtClean="0">
                <a:solidFill>
                  <a:schemeClr val="accent6"/>
                </a:solidFill>
                <a:latin typeface="Times New Roman" panose="02020603050405020304" pitchFamily="18" charset="0"/>
                <a:cs typeface="Times New Roman" panose="02020603050405020304" pitchFamily="18" charset="0"/>
              </a:rPr>
              <a:t>Working</a:t>
            </a:r>
          </a:p>
          <a:p>
            <a:pPr algn="just"/>
            <a:r>
              <a:rPr lang="en-US" sz="1800" dirty="0" smtClean="0">
                <a:latin typeface="Times New Roman" panose="02020603050405020304" pitchFamily="18" charset="0"/>
                <a:cs typeface="Times New Roman" panose="02020603050405020304" pitchFamily="18" charset="0"/>
              </a:rPr>
              <a:t>A </a:t>
            </a:r>
            <a:r>
              <a:rPr lang="en-US" sz="1800" dirty="0">
                <a:latin typeface="Times New Roman" panose="02020603050405020304" pitchFamily="18" charset="0"/>
                <a:cs typeface="Times New Roman" panose="02020603050405020304" pitchFamily="18" charset="0"/>
              </a:rPr>
              <a:t>photovoltaic cell, commonly called a solar cell or PV, is the technology used to convert solar energy directly into electrical power. A photovoltaic cell is a non mechanical device usually made from silicon </a:t>
            </a:r>
            <a:r>
              <a:rPr lang="en-US" sz="1800" dirty="0" err="1">
                <a:latin typeface="Times New Roman" panose="02020603050405020304" pitchFamily="18" charset="0"/>
                <a:cs typeface="Times New Roman" panose="02020603050405020304" pitchFamily="18" charset="0"/>
              </a:rPr>
              <a:t>alloys.When</a:t>
            </a:r>
            <a:r>
              <a:rPr lang="en-US" sz="1800" dirty="0">
                <a:latin typeface="Times New Roman" panose="02020603050405020304" pitchFamily="18" charset="0"/>
                <a:cs typeface="Times New Roman" panose="02020603050405020304" pitchFamily="18" charset="0"/>
              </a:rPr>
              <a:t> photons strike a photovoltaic cell, only the absorbed photons provide energy to generate electricity</a:t>
            </a:r>
            <a:r>
              <a:rPr lang="en-US" sz="1800" dirty="0" smtClean="0">
                <a:latin typeface="Times New Roman" panose="02020603050405020304" pitchFamily="18" charset="0"/>
                <a:cs typeface="Times New Roman" panose="02020603050405020304" pitchFamily="18" charset="0"/>
              </a:rPr>
              <a:t>.</a:t>
            </a:r>
          </a:p>
          <a:p>
            <a:pPr algn="just"/>
            <a:r>
              <a:rPr lang="en-US" sz="1800" dirty="0" smtClean="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When enough Sunlight (energy) is absorbed by the material (a semiconductor), electrons are dislodged from the material‘s atoms, Special treatment of the material surface during manufacturing makes the front surface of the cell more receptive to free electrons, so the electrons naturally migrate to the surface. When the electrons leave their position, holes are formed. </a:t>
            </a:r>
            <a:endParaRPr lang="en-US" sz="1800" dirty="0" smtClean="0">
              <a:latin typeface="Times New Roman" panose="02020603050405020304" pitchFamily="18" charset="0"/>
              <a:cs typeface="Times New Roman" panose="02020603050405020304" pitchFamily="18" charset="0"/>
            </a:endParaRPr>
          </a:p>
          <a:p>
            <a:pPr algn="just"/>
            <a:r>
              <a:rPr lang="en-US" sz="1800" dirty="0" smtClean="0">
                <a:latin typeface="Times New Roman" panose="02020603050405020304" pitchFamily="18" charset="0"/>
                <a:cs typeface="Times New Roman" panose="02020603050405020304" pitchFamily="18" charset="0"/>
              </a:rPr>
              <a:t>When </a:t>
            </a:r>
            <a:r>
              <a:rPr lang="en-US" sz="1800" dirty="0">
                <a:latin typeface="Times New Roman" panose="02020603050405020304" pitchFamily="18" charset="0"/>
                <a:cs typeface="Times New Roman" panose="02020603050405020304" pitchFamily="18" charset="0"/>
              </a:rPr>
              <a:t>many electrons, each carrying a negative charge, travel toward the front surface of the cell, the resulting imbalance of charge between the cell‘s front and back surfaces creates a voltage potential like the negative and positive terminals of a battery. When the two surfaces are connected through an external load, such as an appliance, electricity flows. </a:t>
            </a:r>
            <a:endParaRPr lang="en-IN" sz="1800" dirty="0">
              <a:latin typeface="Times New Roman" panose="02020603050405020304" pitchFamily="18" charset="0"/>
              <a:cs typeface="Times New Roman" panose="02020603050405020304" pitchFamily="18" charset="0"/>
            </a:endParaRPr>
          </a:p>
          <a:p>
            <a:pPr marL="0" indent="0" algn="just">
              <a:buNone/>
            </a:pPr>
            <a:endParaRPr lang="en-IN" sz="1800" dirty="0"/>
          </a:p>
        </p:txBody>
      </p:sp>
      <p:pic>
        <p:nvPicPr>
          <p:cNvPr id="4" name="Picture 3" descr="diagram_1"/>
          <p:cNvPicPr/>
          <p:nvPr/>
        </p:nvPicPr>
        <p:blipFill>
          <a:blip r:embed="rId2"/>
          <a:srcRect t="7347"/>
          <a:stretch>
            <a:fillRect/>
          </a:stretch>
        </p:blipFill>
        <p:spPr bwMode="auto">
          <a:xfrm>
            <a:off x="8007531" y="1629455"/>
            <a:ext cx="3683727" cy="3634876"/>
          </a:xfrm>
          <a:prstGeom prst="rect">
            <a:avLst/>
          </a:prstGeom>
          <a:noFill/>
          <a:ln w="9525">
            <a:noFill/>
            <a:miter lim="800000"/>
            <a:headEnd/>
            <a:tailEnd/>
          </a:ln>
        </p:spPr>
      </p:pic>
    </p:spTree>
    <p:extLst>
      <p:ext uri="{BB962C8B-B14F-4D97-AF65-F5344CB8AC3E}">
        <p14:creationId xmlns:p14="http://schemas.microsoft.com/office/powerpoint/2010/main" val="151631421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561703"/>
            <a:ext cx="10972800" cy="5566047"/>
          </a:xfrm>
        </p:spPr>
        <p:txBody>
          <a:bodyPr/>
          <a:lstStyle/>
          <a:p>
            <a:pPr marL="0" indent="0">
              <a:buNone/>
            </a:pPr>
            <a:r>
              <a:rPr lang="en-US" sz="4000" dirty="0">
                <a:solidFill>
                  <a:schemeClr val="accent6"/>
                </a:solidFill>
                <a:latin typeface="Times New Roman" panose="02020603050405020304" pitchFamily="18" charset="0"/>
                <a:cs typeface="Times New Roman" panose="02020603050405020304" pitchFamily="18" charset="0"/>
              </a:rPr>
              <a:t>Some advantages of photovoltaic systems are: </a:t>
            </a:r>
            <a:endParaRPr lang="en-IN" sz="4000" dirty="0">
              <a:solidFill>
                <a:schemeClr val="accent6"/>
              </a:solidFill>
              <a:latin typeface="Times New Roman" panose="02020603050405020304" pitchFamily="18" charset="0"/>
              <a:cs typeface="Times New Roman" panose="02020603050405020304" pitchFamily="18" charset="0"/>
            </a:endParaRPr>
          </a:p>
          <a:p>
            <a:pPr algn="just"/>
            <a:r>
              <a:rPr lang="en-US" sz="3000" dirty="0" smtClean="0">
                <a:latin typeface="Times New Roman" panose="02020603050405020304" pitchFamily="18" charset="0"/>
                <a:cs typeface="Times New Roman" panose="02020603050405020304" pitchFamily="18" charset="0"/>
              </a:rPr>
              <a:t>Conversion </a:t>
            </a:r>
            <a:r>
              <a:rPr lang="en-US" sz="3000" dirty="0">
                <a:latin typeface="Times New Roman" panose="02020603050405020304" pitchFamily="18" charset="0"/>
                <a:cs typeface="Times New Roman" panose="02020603050405020304" pitchFamily="18" charset="0"/>
              </a:rPr>
              <a:t>from Sunlight to electricity is direct, so that bulky mechanical generator systems are unnecessary. </a:t>
            </a:r>
            <a:endParaRPr lang="en-US" sz="3000" dirty="0" smtClean="0">
              <a:latin typeface="Times New Roman" panose="02020603050405020304" pitchFamily="18" charset="0"/>
              <a:cs typeface="Times New Roman" panose="02020603050405020304" pitchFamily="18" charset="0"/>
            </a:endParaRPr>
          </a:p>
          <a:p>
            <a:pPr marL="0" indent="0" algn="just">
              <a:buNone/>
            </a:pPr>
            <a:endParaRPr lang="en-IN" sz="3000" dirty="0">
              <a:latin typeface="Times New Roman" panose="02020603050405020304" pitchFamily="18" charset="0"/>
              <a:cs typeface="Times New Roman" panose="02020603050405020304" pitchFamily="18" charset="0"/>
            </a:endParaRPr>
          </a:p>
          <a:p>
            <a:pPr algn="just"/>
            <a:r>
              <a:rPr lang="en-US" sz="3000" dirty="0" smtClean="0">
                <a:latin typeface="Times New Roman" panose="02020603050405020304" pitchFamily="18" charset="0"/>
                <a:cs typeface="Times New Roman" panose="02020603050405020304" pitchFamily="18" charset="0"/>
              </a:rPr>
              <a:t>PV </a:t>
            </a:r>
            <a:r>
              <a:rPr lang="en-US" sz="3000" dirty="0">
                <a:latin typeface="Times New Roman" panose="02020603050405020304" pitchFamily="18" charset="0"/>
                <a:cs typeface="Times New Roman" panose="02020603050405020304" pitchFamily="18" charset="0"/>
              </a:rPr>
              <a:t>arrays can be installed quickly and in any size. </a:t>
            </a:r>
            <a:endParaRPr lang="en-US" sz="3000" dirty="0" smtClean="0">
              <a:latin typeface="Times New Roman" panose="02020603050405020304" pitchFamily="18" charset="0"/>
              <a:cs typeface="Times New Roman" panose="02020603050405020304" pitchFamily="18" charset="0"/>
            </a:endParaRPr>
          </a:p>
          <a:p>
            <a:pPr marL="0" indent="0" algn="just">
              <a:buNone/>
            </a:pPr>
            <a:endParaRPr lang="en-IN" sz="3000" dirty="0">
              <a:latin typeface="Times New Roman" panose="02020603050405020304" pitchFamily="18" charset="0"/>
              <a:cs typeface="Times New Roman" panose="02020603050405020304" pitchFamily="18" charset="0"/>
            </a:endParaRPr>
          </a:p>
          <a:p>
            <a:pPr algn="just"/>
            <a:r>
              <a:rPr lang="en-US" sz="3000" dirty="0" smtClean="0">
                <a:latin typeface="Times New Roman" panose="02020603050405020304" pitchFamily="18" charset="0"/>
                <a:cs typeface="Times New Roman" panose="02020603050405020304" pitchFamily="18" charset="0"/>
              </a:rPr>
              <a:t>The </a:t>
            </a:r>
            <a:r>
              <a:rPr lang="en-US" sz="3000" dirty="0">
                <a:latin typeface="Times New Roman" panose="02020603050405020304" pitchFamily="18" charset="0"/>
                <a:cs typeface="Times New Roman" panose="02020603050405020304" pitchFamily="18" charset="0"/>
              </a:rPr>
              <a:t>environmental impact is minimal</a:t>
            </a:r>
            <a:r>
              <a:rPr lang="en-US" sz="3000" dirty="0" smtClean="0">
                <a:latin typeface="Times New Roman" panose="02020603050405020304" pitchFamily="18" charset="0"/>
                <a:cs typeface="Times New Roman" panose="02020603050405020304" pitchFamily="18" charset="0"/>
              </a:rPr>
              <a:t>.</a:t>
            </a:r>
          </a:p>
          <a:p>
            <a:pPr marL="0" indent="0" algn="just">
              <a:buNone/>
            </a:pPr>
            <a:endParaRPr lang="en-IN" sz="3000" dirty="0">
              <a:latin typeface="Times New Roman" panose="02020603050405020304" pitchFamily="18" charset="0"/>
              <a:cs typeface="Times New Roman" panose="02020603050405020304" pitchFamily="18" charset="0"/>
            </a:endParaRPr>
          </a:p>
          <a:p>
            <a:pPr algn="just"/>
            <a:r>
              <a:rPr lang="en-US" sz="3000" dirty="0" smtClean="0">
                <a:latin typeface="Times New Roman" panose="02020603050405020304" pitchFamily="18" charset="0"/>
                <a:cs typeface="Times New Roman" panose="02020603050405020304" pitchFamily="18" charset="0"/>
              </a:rPr>
              <a:t>Requiring </a:t>
            </a:r>
            <a:r>
              <a:rPr lang="en-US" sz="3000" dirty="0">
                <a:latin typeface="Times New Roman" panose="02020603050405020304" pitchFamily="18" charset="0"/>
                <a:cs typeface="Times New Roman" panose="02020603050405020304" pitchFamily="18" charset="0"/>
              </a:rPr>
              <a:t>no water for system cooling. </a:t>
            </a:r>
            <a:endParaRPr lang="en-US" sz="3000" dirty="0" smtClean="0">
              <a:latin typeface="Times New Roman" panose="02020603050405020304" pitchFamily="18" charset="0"/>
              <a:cs typeface="Times New Roman" panose="02020603050405020304" pitchFamily="18" charset="0"/>
            </a:endParaRPr>
          </a:p>
          <a:p>
            <a:pPr algn="just"/>
            <a:endParaRPr lang="en-IN" sz="3000" dirty="0">
              <a:latin typeface="Times New Roman" panose="02020603050405020304" pitchFamily="18" charset="0"/>
              <a:cs typeface="Times New Roman" panose="02020603050405020304" pitchFamily="18" charset="0"/>
            </a:endParaRPr>
          </a:p>
          <a:p>
            <a:pPr algn="just"/>
            <a:r>
              <a:rPr lang="en-US" sz="3000" dirty="0" smtClean="0">
                <a:latin typeface="Times New Roman" panose="02020603050405020304" pitchFamily="18" charset="0"/>
                <a:cs typeface="Times New Roman" panose="02020603050405020304" pitchFamily="18" charset="0"/>
              </a:rPr>
              <a:t>Generating </a:t>
            </a:r>
            <a:r>
              <a:rPr lang="en-US" sz="3000" dirty="0">
                <a:latin typeface="Times New Roman" panose="02020603050405020304" pitchFamily="18" charset="0"/>
                <a:cs typeface="Times New Roman" panose="02020603050405020304" pitchFamily="18" charset="0"/>
              </a:rPr>
              <a:t>no by-products</a:t>
            </a:r>
            <a:endParaRPr lang="en-IN" sz="3000" dirty="0">
              <a:latin typeface="Times New Roman" panose="02020603050405020304" pitchFamily="18" charset="0"/>
              <a:cs typeface="Times New Roman" panose="02020603050405020304" pitchFamily="18" charset="0"/>
            </a:endParaRPr>
          </a:p>
          <a:p>
            <a:endParaRPr lang="en-IN" sz="3000" dirty="0"/>
          </a:p>
        </p:txBody>
      </p:sp>
    </p:spTree>
    <p:extLst>
      <p:ext uri="{BB962C8B-B14F-4D97-AF65-F5344CB8AC3E}">
        <p14:creationId xmlns:p14="http://schemas.microsoft.com/office/powerpoint/2010/main" val="362534711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5098" y="430167"/>
            <a:ext cx="10972800" cy="4953000"/>
          </a:xfrm>
        </p:spPr>
        <p:txBody>
          <a:bodyPr/>
          <a:lstStyle/>
          <a:p>
            <a:pPr marL="0" indent="0">
              <a:buNone/>
            </a:pPr>
            <a:r>
              <a:rPr lang="en-US" sz="4000" dirty="0">
                <a:solidFill>
                  <a:schemeClr val="accent6"/>
                </a:solidFill>
                <a:latin typeface="Times New Roman" panose="02020603050405020304" pitchFamily="18" charset="0"/>
                <a:cs typeface="Times New Roman" panose="02020603050405020304" pitchFamily="18" charset="0"/>
              </a:rPr>
              <a:t>SPV can be used for a number of applications such as: </a:t>
            </a:r>
            <a:endParaRPr lang="en-IN" sz="4000" dirty="0">
              <a:solidFill>
                <a:schemeClr val="accent6"/>
              </a:solidFill>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Domestic </a:t>
            </a:r>
            <a:r>
              <a:rPr lang="en-US" sz="2400" dirty="0">
                <a:latin typeface="Times New Roman" panose="02020603050405020304" pitchFamily="18" charset="0"/>
                <a:cs typeface="Times New Roman" panose="02020603050405020304" pitchFamily="18" charset="0"/>
              </a:rPr>
              <a:t>lighting and street lighting. </a:t>
            </a:r>
            <a:endParaRPr lang="en-US" sz="2400" dirty="0" smtClean="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Village </a:t>
            </a:r>
            <a:r>
              <a:rPr lang="en-US" sz="2400" dirty="0">
                <a:latin typeface="Times New Roman" panose="02020603050405020304" pitchFamily="18" charset="0"/>
                <a:cs typeface="Times New Roman" panose="02020603050405020304" pitchFamily="18" charset="0"/>
              </a:rPr>
              <a:t>electrification</a:t>
            </a:r>
            <a:r>
              <a:rPr lang="en-US" sz="2400" dirty="0" smtClean="0">
                <a:latin typeface="Times New Roman" panose="02020603050405020304" pitchFamily="18" charset="0"/>
                <a:cs typeface="Times New Roman" panose="02020603050405020304" pitchFamily="18" charset="0"/>
              </a:rPr>
              <a:t>.</a:t>
            </a:r>
          </a:p>
          <a:p>
            <a:pPr marL="0" indent="0">
              <a:buNone/>
            </a:pPr>
            <a:endParaRPr lang="en-IN"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Water pumping.</a:t>
            </a:r>
          </a:p>
          <a:p>
            <a:pPr marL="0" indent="0">
              <a:buNone/>
            </a:pPr>
            <a:endParaRPr lang="en-IN"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Desalination </a:t>
            </a:r>
            <a:r>
              <a:rPr lang="en-US" sz="2400" dirty="0">
                <a:latin typeface="Times New Roman" panose="02020603050405020304" pitchFamily="18" charset="0"/>
                <a:cs typeface="Times New Roman" panose="02020603050405020304" pitchFamily="18" charset="0"/>
              </a:rPr>
              <a:t>of salty water</a:t>
            </a:r>
            <a:r>
              <a:rPr lang="en-US" sz="2400" dirty="0" smtClean="0">
                <a:latin typeface="Times New Roman" panose="02020603050405020304" pitchFamily="18" charset="0"/>
                <a:cs typeface="Times New Roman" panose="02020603050405020304" pitchFamily="18" charset="0"/>
              </a:rPr>
              <a:t>.</a:t>
            </a:r>
          </a:p>
          <a:p>
            <a:pPr marL="0" indent="0">
              <a:buNone/>
            </a:pPr>
            <a:endParaRPr lang="en-IN"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Powering </a:t>
            </a:r>
            <a:r>
              <a:rPr lang="en-US" sz="2400" dirty="0">
                <a:latin typeface="Times New Roman" panose="02020603050405020304" pitchFamily="18" charset="0"/>
                <a:cs typeface="Times New Roman" panose="02020603050405020304" pitchFamily="18" charset="0"/>
              </a:rPr>
              <a:t>of remote telecommunication repeater stations</a:t>
            </a:r>
            <a:r>
              <a:rPr lang="en-US" sz="2400" dirty="0" smtClean="0">
                <a:latin typeface="Times New Roman" panose="02020603050405020304" pitchFamily="18" charset="0"/>
                <a:cs typeface="Times New Roman" panose="02020603050405020304" pitchFamily="18" charset="0"/>
              </a:rPr>
              <a:t>.</a:t>
            </a:r>
          </a:p>
          <a:p>
            <a:pPr marL="0" indent="0">
              <a:buNone/>
            </a:pPr>
            <a:endParaRPr lang="en-IN"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Railway </a:t>
            </a:r>
            <a:r>
              <a:rPr lang="en-US" sz="2400" dirty="0">
                <a:latin typeface="Times New Roman" panose="02020603050405020304" pitchFamily="18" charset="0"/>
                <a:cs typeface="Times New Roman" panose="02020603050405020304" pitchFamily="18" charset="0"/>
              </a:rPr>
              <a:t>signals.</a:t>
            </a:r>
            <a:endParaRPr lang="en-IN" sz="2400" dirty="0">
              <a:latin typeface="Times New Roman" panose="02020603050405020304" pitchFamily="18" charset="0"/>
              <a:cs typeface="Times New Roman" panose="02020603050405020304" pitchFamily="18" charset="0"/>
            </a:endParaRPr>
          </a:p>
          <a:p>
            <a:endParaRPr lang="en-IN" sz="2400" dirty="0"/>
          </a:p>
        </p:txBody>
      </p:sp>
    </p:spTree>
    <p:extLst>
      <p:ext uri="{BB962C8B-B14F-4D97-AF65-F5344CB8AC3E}">
        <p14:creationId xmlns:p14="http://schemas.microsoft.com/office/powerpoint/2010/main" val="32430325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chemeClr val="accent6"/>
                </a:solidFill>
                <a:latin typeface="Times New Roman" panose="02020603050405020304" pitchFamily="18" charset="0"/>
                <a:cs typeface="Times New Roman" panose="02020603050405020304" pitchFamily="18" charset="0"/>
              </a:rPr>
              <a:t>A parabolic trough: </a:t>
            </a:r>
            <a:endParaRPr lang="en-IN" dirty="0">
              <a:solidFill>
                <a:schemeClr val="accent6"/>
              </a:solidFill>
              <a:latin typeface="Times New Roman" panose="02020603050405020304" pitchFamily="18" charset="0"/>
              <a:cs typeface="Times New Roman" panose="02020603050405020304" pitchFamily="18" charset="0"/>
            </a:endParaRPr>
          </a:p>
        </p:txBody>
      </p:sp>
      <p:pic>
        <p:nvPicPr>
          <p:cNvPr id="4" name="Content Placeholder 3" descr="3-s2"/>
          <p:cNvPicPr>
            <a:picLocks noGrp="1"/>
          </p:cNvPicPr>
          <p:nvPr>
            <p:ph idx="1"/>
          </p:nvPr>
        </p:nvPicPr>
        <p:blipFill>
          <a:blip r:embed="rId2"/>
          <a:srcRect/>
          <a:stretch>
            <a:fillRect/>
          </a:stretch>
        </p:blipFill>
        <p:spPr bwMode="auto">
          <a:xfrm>
            <a:off x="733407" y="1821062"/>
            <a:ext cx="3211575" cy="3939657"/>
          </a:xfrm>
          <a:prstGeom prst="rect">
            <a:avLst/>
          </a:prstGeom>
          <a:noFill/>
          <a:ln w="9525">
            <a:noFill/>
            <a:miter lim="800000"/>
            <a:headEnd/>
            <a:tailEnd/>
          </a:ln>
        </p:spPr>
      </p:pic>
      <p:sp>
        <p:nvSpPr>
          <p:cNvPr id="5" name="Rectangle 4"/>
          <p:cNvSpPr/>
          <p:nvPr/>
        </p:nvSpPr>
        <p:spPr>
          <a:xfrm>
            <a:off x="4219302" y="1226965"/>
            <a:ext cx="6753497" cy="5786199"/>
          </a:xfrm>
          <a:prstGeom prst="rect">
            <a:avLst/>
          </a:prstGeom>
        </p:spPr>
        <p:txBody>
          <a:bodyPr wrap="square">
            <a:spAutoFit/>
          </a:bodyPr>
          <a:lstStyle/>
          <a:p>
            <a:pPr algn="just"/>
            <a:r>
              <a:rPr lang="en-US" sz="2200" dirty="0">
                <a:latin typeface="Times New Roman" panose="02020603050405020304" pitchFamily="18" charset="0"/>
                <a:cs typeface="Times New Roman" panose="02020603050405020304" pitchFamily="18" charset="0"/>
              </a:rPr>
              <a:t>It is a type of solar thermal energy collector. It is constructed as a long parabolic mirror (usually coated silver or polished aluminum) with a Dewar tube running its length at the focal point. Sunlight is reflected by the mirror and concentrated on the Dewar tube. The trough </a:t>
            </a:r>
            <a:r>
              <a:rPr lang="en-US" sz="2200" dirty="0" err="1">
                <a:latin typeface="Times New Roman" panose="02020603050405020304" pitchFamily="18" charset="0"/>
                <a:cs typeface="Times New Roman" panose="02020603050405020304" pitchFamily="18" charset="0"/>
              </a:rPr>
              <a:t>isusually</a:t>
            </a:r>
            <a:r>
              <a:rPr lang="en-US" sz="2200" dirty="0">
                <a:latin typeface="Times New Roman" panose="02020603050405020304" pitchFamily="18" charset="0"/>
                <a:cs typeface="Times New Roman" panose="02020603050405020304" pitchFamily="18" charset="0"/>
              </a:rPr>
              <a:t> aligned on a north-south axis, and rotated to track the sun as it moves across the sky each </a:t>
            </a:r>
            <a:r>
              <a:rPr lang="en-US" sz="2200" dirty="0" err="1">
                <a:latin typeface="Times New Roman" panose="02020603050405020304" pitchFamily="18" charset="0"/>
                <a:cs typeface="Times New Roman" panose="02020603050405020304" pitchFamily="18" charset="0"/>
              </a:rPr>
              <a:t>day.Heat</a:t>
            </a:r>
            <a:r>
              <a:rPr lang="en-US" sz="2200" dirty="0">
                <a:latin typeface="Times New Roman" panose="02020603050405020304" pitchFamily="18" charset="0"/>
                <a:cs typeface="Times New Roman" panose="02020603050405020304" pitchFamily="18" charset="0"/>
              </a:rPr>
              <a:t> transfer fluid (usually oil) runs through the tube to absorb the concentrated sunlight. This increases the temperature of the fluid to some 400°C. The heat transfer fluid is then used to heat steam in a standard turbine generator. The temperature of the heat transfer fluid quickly reaches 750 degrees as the sun's energy is captured by the Parabolic Troughs. The overall process is very economical and thermal efficiency ranges from about 60% to as high as 80%. </a:t>
            </a:r>
            <a:endParaRPr lang="en-IN" sz="2200"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39683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599" y="313509"/>
            <a:ext cx="6744790" cy="5814241"/>
          </a:xfrm>
        </p:spPr>
        <p:txBody>
          <a:bodyPr/>
          <a:lstStyle/>
          <a:p>
            <a:pPr marL="0" indent="0">
              <a:buNone/>
            </a:pPr>
            <a:r>
              <a:rPr lang="en-US" sz="3600" dirty="0">
                <a:solidFill>
                  <a:schemeClr val="accent6"/>
                </a:solidFill>
                <a:latin typeface="Times New Roman" panose="02020603050405020304" pitchFamily="18" charset="0"/>
                <a:cs typeface="Times New Roman" panose="02020603050405020304" pitchFamily="18" charset="0"/>
              </a:rPr>
              <a:t>Parabolic dish systems </a:t>
            </a:r>
            <a:endParaRPr lang="en-US" sz="3600" dirty="0" smtClean="0">
              <a:solidFill>
                <a:schemeClr val="accent6"/>
              </a:solidFill>
              <a:latin typeface="Times New Roman" panose="02020603050405020304" pitchFamily="18" charset="0"/>
              <a:cs typeface="Times New Roman" panose="02020603050405020304" pitchFamily="18" charset="0"/>
            </a:endParaRPr>
          </a:p>
          <a:p>
            <a:pPr marL="0" indent="0" algn="just">
              <a:buNone/>
            </a:pPr>
            <a:r>
              <a:rPr lang="en-US" sz="2800" dirty="0" smtClean="0">
                <a:latin typeface="Times New Roman" panose="02020603050405020304" pitchFamily="18" charset="0"/>
                <a:cs typeface="Times New Roman" panose="02020603050405020304" pitchFamily="18" charset="0"/>
              </a:rPr>
              <a:t>Parabolic </a:t>
            </a:r>
            <a:r>
              <a:rPr lang="en-US" sz="2800" dirty="0">
                <a:latin typeface="Times New Roman" panose="02020603050405020304" pitchFamily="18" charset="0"/>
                <a:cs typeface="Times New Roman" panose="02020603050405020304" pitchFamily="18" charset="0"/>
              </a:rPr>
              <a:t>dish systems consist of a parabolic-shaped point focus concentrator in the form of a dish that reflects solar radiation onto a receiver mounted at the focal point. These concentrators are mounted on a structure with a two-axis tracking system to follow the sun. The collected heat is typically utilized directly by a heat engine mounted on the receiver moving with the dish structure. </a:t>
            </a:r>
            <a:endParaRPr lang="en-IN" sz="2800" dirty="0">
              <a:latin typeface="Times New Roman" panose="02020603050405020304" pitchFamily="18" charset="0"/>
              <a:cs typeface="Times New Roman" panose="02020603050405020304" pitchFamily="18" charset="0"/>
            </a:endParaRPr>
          </a:p>
          <a:p>
            <a:endParaRPr lang="en-IN" sz="2400" dirty="0">
              <a:latin typeface="Times New Roman" panose="02020603050405020304" pitchFamily="18" charset="0"/>
              <a:cs typeface="Times New Roman" panose="02020603050405020304" pitchFamily="18" charset="0"/>
            </a:endParaRPr>
          </a:p>
        </p:txBody>
      </p:sp>
      <p:pic>
        <p:nvPicPr>
          <p:cNvPr id="7" name="Picture 6" descr="3-s2"/>
          <p:cNvPicPr/>
          <p:nvPr/>
        </p:nvPicPr>
        <p:blipFill>
          <a:blip r:embed="rId2"/>
          <a:srcRect/>
          <a:stretch>
            <a:fillRect/>
          </a:stretch>
        </p:blipFill>
        <p:spPr bwMode="auto">
          <a:xfrm>
            <a:off x="7654833" y="1162594"/>
            <a:ext cx="2573384" cy="3644537"/>
          </a:xfrm>
          <a:prstGeom prst="rect">
            <a:avLst/>
          </a:prstGeom>
          <a:noFill/>
          <a:ln w="9525">
            <a:noFill/>
            <a:miter lim="800000"/>
            <a:headEnd/>
            <a:tailEnd/>
          </a:ln>
        </p:spPr>
      </p:pic>
    </p:spTree>
    <p:extLst>
      <p:ext uri="{BB962C8B-B14F-4D97-AF65-F5344CB8AC3E}">
        <p14:creationId xmlns:p14="http://schemas.microsoft.com/office/powerpoint/2010/main" val="38793576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221135" y="1606731"/>
            <a:ext cx="3229151" cy="2690950"/>
          </a:xfrm>
          <a:prstGeom prst="rect">
            <a:avLst/>
          </a:prstGeom>
          <a:noFill/>
          <a:ln w="19050">
            <a:solidFill>
              <a:srgbClr val="000000"/>
            </a:solidFill>
            <a:miter lim="800000"/>
            <a:headEnd/>
            <a:tailEnd/>
          </a:ln>
        </p:spPr>
      </p:pic>
      <p:sp>
        <p:nvSpPr>
          <p:cNvPr id="6" name="Rectangle 5"/>
          <p:cNvSpPr/>
          <p:nvPr/>
        </p:nvSpPr>
        <p:spPr>
          <a:xfrm>
            <a:off x="474617" y="525339"/>
            <a:ext cx="6435633" cy="5909310"/>
          </a:xfrm>
          <a:prstGeom prst="rect">
            <a:avLst/>
          </a:prstGeom>
        </p:spPr>
        <p:txBody>
          <a:bodyPr wrap="square">
            <a:spAutoFit/>
          </a:bodyPr>
          <a:lstStyle/>
          <a:p>
            <a:pPr algn="just">
              <a:lnSpc>
                <a:spcPct val="150000"/>
              </a:lnSpc>
              <a:spcAft>
                <a:spcPts val="0"/>
              </a:spcAft>
            </a:pPr>
            <a:r>
              <a:rPr lang="en-US" sz="3600"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Solar power towers </a:t>
            </a:r>
            <a:endParaRPr lang="en-US" sz="3600" dirty="0" smtClean="0">
              <a:solidFill>
                <a:schemeClr val="accent6"/>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0"/>
              </a:spcAft>
            </a:pP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Solar power towers generate electric power from sunlight by focusing concentrated solar radiation on a tower-mounted heat exchanger (receiver). The system uses hundreds to thousands of sun-tracking mirrors called </a:t>
            </a:r>
            <a:r>
              <a:rPr lang="en-US"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heliostats </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to reflect the incident sunlight onto the receiver. In a molten-salt solar power tower, liquid salt at 290ºC (554ºF) is pumped from a </a:t>
            </a:r>
            <a:r>
              <a:rPr lang="en-US"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Cold‘storage</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tank through the receiver where it is heated to 565ºC (1,049ºF) and then on to a ‗hot‘ tank for storage. When power is needed from the plant, hot salt is pumped to a steam generating system that produces superheated steam for a conventional Rankine- cycle turbine/generator system. From the steam generator, the salt is returned to the cold tank where it is stored and eventually reheated in the receiver.</a:t>
            </a:r>
            <a:endParaRPr lang="en-IN"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85119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574766"/>
            <a:ext cx="10972800" cy="5552984"/>
          </a:xfrm>
        </p:spPr>
        <p:txBody>
          <a:bodyPr/>
          <a:lstStyle/>
          <a:p>
            <a:pPr marL="0" indent="0">
              <a:buNone/>
            </a:pPr>
            <a:r>
              <a:rPr lang="en-IN" sz="3600" dirty="0">
                <a:solidFill>
                  <a:schemeClr val="accent6"/>
                </a:solidFill>
                <a:latin typeface="Times New Roman" panose="02020603050405020304" pitchFamily="18" charset="0"/>
                <a:cs typeface="Times New Roman" panose="02020603050405020304" pitchFamily="18" charset="0"/>
              </a:rPr>
              <a:t>Solar water </a:t>
            </a:r>
            <a:r>
              <a:rPr lang="en-IN" sz="3600" dirty="0" smtClean="0">
                <a:solidFill>
                  <a:schemeClr val="accent6"/>
                </a:solidFill>
                <a:latin typeface="Times New Roman" panose="02020603050405020304" pitchFamily="18" charset="0"/>
                <a:cs typeface="Times New Roman" panose="02020603050405020304" pitchFamily="18" charset="0"/>
              </a:rPr>
              <a:t>Heater- Working</a:t>
            </a:r>
          </a:p>
          <a:p>
            <a:pPr marL="0" indent="0">
              <a:buNone/>
            </a:pPr>
            <a:endParaRPr lang="en-IN" dirty="0"/>
          </a:p>
        </p:txBody>
      </p:sp>
      <p:pic>
        <p:nvPicPr>
          <p:cNvPr id="4" name="Picture 3"/>
          <p:cNvPicPr/>
          <p:nvPr/>
        </p:nvPicPr>
        <p:blipFill>
          <a:blip r:embed="rId2"/>
          <a:srcRect l="8896" t="19209" r="41112" b="30226"/>
          <a:stretch>
            <a:fillRect/>
          </a:stretch>
        </p:blipFill>
        <p:spPr bwMode="auto">
          <a:xfrm>
            <a:off x="7328264" y="1449977"/>
            <a:ext cx="3801290" cy="3605349"/>
          </a:xfrm>
          <a:prstGeom prst="rect">
            <a:avLst/>
          </a:prstGeom>
          <a:noFill/>
          <a:ln w="9525">
            <a:noFill/>
            <a:miter lim="800000"/>
            <a:headEnd/>
            <a:tailEnd/>
          </a:ln>
        </p:spPr>
      </p:pic>
      <p:sp>
        <p:nvSpPr>
          <p:cNvPr id="5" name="Rectangle 4"/>
          <p:cNvSpPr/>
          <p:nvPr/>
        </p:nvSpPr>
        <p:spPr>
          <a:xfrm>
            <a:off x="609600" y="1205865"/>
            <a:ext cx="6431280" cy="6093976"/>
          </a:xfrm>
          <a:prstGeom prst="rect">
            <a:avLst/>
          </a:prstGeom>
        </p:spPr>
        <p:txBody>
          <a:bodyPr wrap="square">
            <a:spAutoFit/>
          </a:bodyPr>
          <a:lstStyle/>
          <a:p>
            <a:pPr algn="just">
              <a:lnSpc>
                <a:spcPct val="150000"/>
              </a:lnSpc>
              <a:spcAft>
                <a:spcPts val="0"/>
              </a:spcAft>
            </a:pPr>
            <a:r>
              <a:rPr lang="en-US"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a:t>
            </a: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collectors are glazed on the sun facing side to allow solar radiation to come in. A black absorbing surface (absorber) inside the flat plate collectors absorbs solar radiation and transfers the energy to water flowing through it. A black surface heats up when left in the sun, by absorption of solar radiation; The good absorption property of black surfaces is used to improve solar energy absorption in a solar heater Heated water is collected in the tank which is insulated to prevent heat loss. Circulation of water from the tank through the collectors and back to the tank continues automatically due to density difference between hot and cold water (</a:t>
            </a:r>
            <a:r>
              <a:rPr lang="en-US" sz="20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thermosyphon</a:t>
            </a: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effect).</a:t>
            </a:r>
            <a:endParaRPr lang="en-IN"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Aft>
                <a:spcPts val="0"/>
              </a:spcAft>
            </a:pP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en-IN" sz="20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675698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457200"/>
            <a:ext cx="10972800" cy="5670550"/>
          </a:xfrm>
        </p:spPr>
        <p:txBody>
          <a:bodyPr/>
          <a:lstStyle/>
          <a:p>
            <a:pPr marL="0" indent="0">
              <a:buNone/>
            </a:pPr>
            <a:r>
              <a:rPr lang="en-US" sz="3600" dirty="0">
                <a:solidFill>
                  <a:schemeClr val="accent6"/>
                </a:solidFill>
                <a:latin typeface="Times New Roman" panose="02020603050405020304" pitchFamily="18" charset="0"/>
                <a:cs typeface="Times New Roman" panose="02020603050405020304" pitchFamily="18" charset="0"/>
              </a:rPr>
              <a:t>Solar power </a:t>
            </a:r>
            <a:r>
              <a:rPr lang="en-US" sz="3600" dirty="0" smtClean="0">
                <a:solidFill>
                  <a:schemeClr val="accent6"/>
                </a:solidFill>
                <a:latin typeface="Times New Roman" panose="02020603050405020304" pitchFamily="18" charset="0"/>
                <a:cs typeface="Times New Roman" panose="02020603050405020304" pitchFamily="18" charset="0"/>
              </a:rPr>
              <a:t>plant- Working:</a:t>
            </a:r>
            <a:endParaRPr lang="en-IN" sz="3600" dirty="0">
              <a:solidFill>
                <a:schemeClr val="accent6"/>
              </a:solidFill>
              <a:latin typeface="Times New Roman" panose="02020603050405020304" pitchFamily="18" charset="0"/>
              <a:cs typeface="Times New Roman" panose="02020603050405020304" pitchFamily="18" charset="0"/>
            </a:endParaRPr>
          </a:p>
          <a:p>
            <a:endParaRPr lang="en-IN" dirty="0"/>
          </a:p>
        </p:txBody>
      </p:sp>
      <p:pic>
        <p:nvPicPr>
          <p:cNvPr id="4" name="Picture 3" descr="Solar Power Plant - Main Components, Working, Advantages and Disadvantages  - Mechanical Booster"/>
          <p:cNvPicPr/>
          <p:nvPr/>
        </p:nvPicPr>
        <p:blipFill>
          <a:blip r:embed="rId2">
            <a:extLst>
              <a:ext uri="{28A0092B-C50C-407E-A947-70E740481C1C}">
                <a14:useLocalDpi xmlns:a14="http://schemas.microsoft.com/office/drawing/2010/main" val="0"/>
              </a:ext>
            </a:extLst>
          </a:blip>
          <a:srcRect/>
          <a:stretch>
            <a:fillRect/>
          </a:stretch>
        </p:blipFill>
        <p:spPr bwMode="auto">
          <a:xfrm>
            <a:off x="1946366" y="1835784"/>
            <a:ext cx="7121434" cy="4291965"/>
          </a:xfrm>
          <a:prstGeom prst="rect">
            <a:avLst/>
          </a:prstGeom>
          <a:noFill/>
          <a:ln>
            <a:noFill/>
          </a:ln>
        </p:spPr>
      </p:pic>
    </p:spTree>
    <p:extLst>
      <p:ext uri="{BB962C8B-B14F-4D97-AF65-F5344CB8AC3E}">
        <p14:creationId xmlns:p14="http://schemas.microsoft.com/office/powerpoint/2010/main" val="91346715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3474" y="391886"/>
            <a:ext cx="10972800" cy="5982789"/>
          </a:xfrm>
        </p:spPr>
        <p:txBody>
          <a:bodyPr/>
          <a:lstStyle/>
          <a:p>
            <a:pPr marL="0" indent="0" algn="just">
              <a:buNone/>
            </a:pPr>
            <a:r>
              <a:rPr lang="en-US" sz="2800" dirty="0">
                <a:latin typeface="Times New Roman" panose="02020603050405020304" pitchFamily="18" charset="0"/>
                <a:cs typeface="Times New Roman" panose="02020603050405020304" pitchFamily="18" charset="0"/>
              </a:rPr>
              <a:t>Power plant work</a:t>
            </a:r>
            <a:endParaRPr lang="en-IN" sz="2800" dirty="0">
              <a:latin typeface="Times New Roman" panose="02020603050405020304" pitchFamily="18" charset="0"/>
              <a:cs typeface="Times New Roman" panose="02020603050405020304" pitchFamily="18" charset="0"/>
            </a:endParaRPr>
          </a:p>
          <a:p>
            <a:pPr lvl="0" algn="just"/>
            <a:r>
              <a:rPr lang="en-US" sz="2800" b="1" dirty="0">
                <a:latin typeface="Times New Roman" panose="02020603050405020304" pitchFamily="18" charset="0"/>
                <a:cs typeface="Times New Roman" panose="02020603050405020304" pitchFamily="18" charset="0"/>
              </a:rPr>
              <a:t>Solar Panels: </a:t>
            </a:r>
            <a:r>
              <a:rPr lang="en-US" sz="2800" dirty="0">
                <a:latin typeface="Times New Roman" panose="02020603050405020304" pitchFamily="18" charset="0"/>
                <a:cs typeface="Times New Roman" panose="02020603050405020304" pitchFamily="18" charset="0"/>
              </a:rPr>
              <a:t>The solar power plant comprises thousands of solar panels, which are made up of semiconductor materials like silicon. When sunlight hits the solar panels, it excites electrons in the semiconductor, creating a flow of direct current (DC) electricity.</a:t>
            </a:r>
            <a:endParaRPr lang="en-IN" sz="2800" dirty="0">
              <a:latin typeface="Times New Roman" panose="02020603050405020304" pitchFamily="18" charset="0"/>
              <a:cs typeface="Times New Roman" panose="02020603050405020304" pitchFamily="18" charset="0"/>
            </a:endParaRPr>
          </a:p>
          <a:p>
            <a:pPr lvl="0" algn="just"/>
            <a:r>
              <a:rPr lang="en-US" sz="2800" b="1" dirty="0">
                <a:latin typeface="Times New Roman" panose="02020603050405020304" pitchFamily="18" charset="0"/>
                <a:cs typeface="Times New Roman" panose="02020603050405020304" pitchFamily="18" charset="0"/>
              </a:rPr>
              <a:t>Inverters: </a:t>
            </a:r>
            <a:r>
              <a:rPr lang="en-US" sz="2800" dirty="0">
                <a:latin typeface="Times New Roman" panose="02020603050405020304" pitchFamily="18" charset="0"/>
                <a:cs typeface="Times New Roman" panose="02020603050405020304" pitchFamily="18" charset="0"/>
              </a:rPr>
              <a:t>The DC electricity generated by the solar panels is then sent to inverters, which convert it into alternating current (AC) electricity. AC electricity is the standard form of electricity used in homes and businesses.</a:t>
            </a:r>
            <a:endParaRPr lang="en-IN" sz="2800" dirty="0">
              <a:latin typeface="Times New Roman" panose="02020603050405020304" pitchFamily="18" charset="0"/>
              <a:cs typeface="Times New Roman" panose="02020603050405020304" pitchFamily="18" charset="0"/>
            </a:endParaRPr>
          </a:p>
          <a:p>
            <a:pPr lvl="0" algn="just"/>
            <a:r>
              <a:rPr lang="en-US" sz="2800" b="1" dirty="0">
                <a:latin typeface="Times New Roman" panose="02020603050405020304" pitchFamily="18" charset="0"/>
                <a:cs typeface="Times New Roman" panose="02020603050405020304" pitchFamily="18" charset="0"/>
              </a:rPr>
              <a:t>Transformer and Grid Connection:</a:t>
            </a:r>
            <a:r>
              <a:rPr lang="en-US" sz="2800" dirty="0">
                <a:latin typeface="Times New Roman" panose="02020603050405020304" pitchFamily="18" charset="0"/>
                <a:cs typeface="Times New Roman" panose="02020603050405020304" pitchFamily="18" charset="0"/>
              </a:rPr>
              <a:t> The AC electricity is then passed through a transformer to increase its voltage to the appropriate level for grid transmission. Afterward, the electricity is fed into the electrical grid through power lines, supplying renewable energy to homes and businesses.</a:t>
            </a:r>
            <a:endParaRPr lang="en-IN" sz="2800" dirty="0">
              <a:latin typeface="Times New Roman" panose="02020603050405020304" pitchFamily="18" charset="0"/>
              <a:cs typeface="Times New Roman" panose="02020603050405020304" pitchFamily="18" charset="0"/>
            </a:endParaRPr>
          </a:p>
          <a:p>
            <a:endParaRPr lang="en-IN" sz="2800" dirty="0"/>
          </a:p>
        </p:txBody>
      </p:sp>
    </p:spTree>
    <p:extLst>
      <p:ext uri="{BB962C8B-B14F-4D97-AF65-F5344CB8AC3E}">
        <p14:creationId xmlns:p14="http://schemas.microsoft.com/office/powerpoint/2010/main" val="213432096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2663" y="273412"/>
            <a:ext cx="10972800" cy="6336393"/>
          </a:xfrm>
        </p:spPr>
        <p:txBody>
          <a:bodyPr/>
          <a:lstStyle/>
          <a:p>
            <a:pPr marL="0" indent="0" algn="ctr">
              <a:buNone/>
            </a:pPr>
            <a:r>
              <a:rPr lang="en-US" sz="4000" b="1" dirty="0" smtClean="0">
                <a:solidFill>
                  <a:schemeClr val="accent6"/>
                </a:solidFill>
                <a:latin typeface="Times New Roman" panose="02020603050405020304" pitchFamily="18" charset="0"/>
                <a:cs typeface="Times New Roman" panose="02020603050405020304" pitchFamily="18" charset="0"/>
              </a:rPr>
              <a:t>Applications </a:t>
            </a:r>
            <a:r>
              <a:rPr lang="en-US" sz="4000" b="1" dirty="0">
                <a:solidFill>
                  <a:schemeClr val="accent6"/>
                </a:solidFill>
                <a:latin typeface="Times New Roman" panose="02020603050405020304" pitchFamily="18" charset="0"/>
                <a:cs typeface="Times New Roman" panose="02020603050405020304" pitchFamily="18" charset="0"/>
              </a:rPr>
              <a:t>of Solar energy </a:t>
            </a:r>
            <a:endParaRPr lang="en-US" sz="4000" b="1" dirty="0" smtClean="0">
              <a:solidFill>
                <a:schemeClr val="accent6"/>
              </a:solidFill>
              <a:latin typeface="Times New Roman" panose="02020603050405020304" pitchFamily="18" charset="0"/>
              <a:cs typeface="Times New Roman" panose="02020603050405020304" pitchFamily="18" charset="0"/>
            </a:endParaRPr>
          </a:p>
          <a:p>
            <a:pPr marL="0" indent="0" algn="ctr">
              <a:buNone/>
            </a:pPr>
            <a:endParaRPr lang="en-IN" sz="4000" b="1" dirty="0">
              <a:solidFill>
                <a:schemeClr val="accent6"/>
              </a:solidFill>
              <a:latin typeface="Times New Roman" panose="02020603050405020304" pitchFamily="18" charset="0"/>
              <a:cs typeface="Times New Roman" panose="02020603050405020304" pitchFamily="18" charset="0"/>
            </a:endParaRPr>
          </a:p>
          <a:p>
            <a:pPr algn="just"/>
            <a:r>
              <a:rPr lang="en-US" sz="3600" dirty="0">
                <a:latin typeface="Times New Roman" panose="02020603050405020304" pitchFamily="18" charset="0"/>
                <a:cs typeface="Times New Roman" panose="02020603050405020304" pitchFamily="18" charset="0"/>
              </a:rPr>
              <a:t>As heat for making hot water, heating buildings and cooking.</a:t>
            </a:r>
            <a:endParaRPr lang="en-IN" sz="3600" dirty="0">
              <a:latin typeface="Times New Roman" panose="02020603050405020304" pitchFamily="18" charset="0"/>
              <a:cs typeface="Times New Roman" panose="02020603050405020304" pitchFamily="18" charset="0"/>
            </a:endParaRPr>
          </a:p>
          <a:p>
            <a:pPr algn="just"/>
            <a:r>
              <a:rPr lang="en-US" sz="3600" dirty="0">
                <a:latin typeface="Times New Roman" panose="02020603050405020304" pitchFamily="18" charset="0"/>
                <a:cs typeface="Times New Roman" panose="02020603050405020304" pitchFamily="18" charset="0"/>
              </a:rPr>
              <a:t>To generate </a:t>
            </a:r>
            <a:r>
              <a:rPr lang="en-US" sz="3600" dirty="0" smtClean="0">
                <a:latin typeface="Times New Roman" panose="02020603050405020304" pitchFamily="18" charset="0"/>
                <a:cs typeface="Times New Roman" panose="02020603050405020304" pitchFamily="18" charset="0"/>
              </a:rPr>
              <a:t>electricity</a:t>
            </a:r>
            <a:r>
              <a:rPr lang="en-US" sz="3600" dirty="0">
                <a:latin typeface="Times New Roman" panose="02020603050405020304" pitchFamily="18" charset="0"/>
                <a:cs typeface="Times New Roman" panose="02020603050405020304" pitchFamily="18" charset="0"/>
              </a:rPr>
              <a:t> with </a:t>
            </a:r>
            <a:r>
              <a:rPr lang="en-US" sz="3600" dirty="0" smtClean="0">
                <a:latin typeface="Times New Roman" panose="02020603050405020304" pitchFamily="18" charset="0"/>
                <a:cs typeface="Times New Roman" panose="02020603050405020304" pitchFamily="18" charset="0"/>
              </a:rPr>
              <a:t>solar cells</a:t>
            </a:r>
            <a:r>
              <a:rPr lang="en-US" sz="3600" dirty="0">
                <a:latin typeface="Times New Roman" panose="02020603050405020304" pitchFamily="18" charset="0"/>
                <a:cs typeface="Times New Roman" panose="02020603050405020304" pitchFamily="18" charset="0"/>
              </a:rPr>
              <a:t> or </a:t>
            </a:r>
            <a:r>
              <a:rPr lang="en-US" sz="3600" dirty="0" smtClean="0">
                <a:latin typeface="Times New Roman" panose="02020603050405020304" pitchFamily="18" charset="0"/>
                <a:cs typeface="Times New Roman" panose="02020603050405020304" pitchFamily="18" charset="0"/>
              </a:rPr>
              <a:t>heat engines</a:t>
            </a:r>
            <a:endParaRPr lang="en-IN" sz="3600" dirty="0">
              <a:latin typeface="Times New Roman" panose="02020603050405020304" pitchFamily="18" charset="0"/>
              <a:cs typeface="Times New Roman" panose="02020603050405020304" pitchFamily="18" charset="0"/>
            </a:endParaRPr>
          </a:p>
          <a:p>
            <a:pPr algn="just"/>
            <a:r>
              <a:rPr lang="en-US" sz="3600" dirty="0">
                <a:latin typeface="Times New Roman" panose="02020603050405020304" pitchFamily="18" charset="0"/>
                <a:cs typeface="Times New Roman" panose="02020603050405020304" pitchFamily="18" charset="0"/>
              </a:rPr>
              <a:t>To </a:t>
            </a:r>
            <a:r>
              <a:rPr lang="en-US" sz="3600" dirty="0" smtClean="0">
                <a:latin typeface="Times New Roman" panose="02020603050405020304" pitchFamily="18" charset="0"/>
                <a:cs typeface="Times New Roman" panose="02020603050405020304" pitchFamily="18" charset="0"/>
              </a:rPr>
              <a:t>take salt away from the</a:t>
            </a:r>
            <a:r>
              <a:rPr lang="en-US" sz="3600" dirty="0">
                <a:latin typeface="Times New Roman" panose="02020603050405020304" pitchFamily="18" charset="0"/>
                <a:cs typeface="Times New Roman" panose="02020603050405020304" pitchFamily="18" charset="0"/>
              </a:rPr>
              <a:t> sea water.</a:t>
            </a:r>
            <a:endParaRPr lang="en-IN" sz="3600" dirty="0">
              <a:latin typeface="Times New Roman" panose="02020603050405020304" pitchFamily="18" charset="0"/>
              <a:cs typeface="Times New Roman" panose="02020603050405020304" pitchFamily="18" charset="0"/>
            </a:endParaRPr>
          </a:p>
          <a:p>
            <a:pPr algn="just"/>
            <a:r>
              <a:rPr lang="en-US" sz="3600" dirty="0">
                <a:latin typeface="Times New Roman" panose="02020603050405020304" pitchFamily="18" charset="0"/>
                <a:cs typeface="Times New Roman" panose="02020603050405020304" pitchFamily="18" charset="0"/>
              </a:rPr>
              <a:t>To use sun rays for drying clothes and towels.</a:t>
            </a:r>
            <a:endParaRPr lang="en-IN" sz="3600" dirty="0">
              <a:latin typeface="Times New Roman" panose="02020603050405020304" pitchFamily="18" charset="0"/>
              <a:cs typeface="Times New Roman" panose="02020603050405020304" pitchFamily="18" charset="0"/>
            </a:endParaRPr>
          </a:p>
          <a:p>
            <a:pPr algn="just"/>
            <a:r>
              <a:rPr lang="en-US" sz="3600" dirty="0">
                <a:latin typeface="Times New Roman" panose="02020603050405020304" pitchFamily="18" charset="0"/>
                <a:cs typeface="Times New Roman" panose="02020603050405020304" pitchFamily="18" charset="0"/>
              </a:rPr>
              <a:t>It is used by plants for the process of photosynthesis.</a:t>
            </a:r>
            <a:endParaRPr lang="en-IN" sz="3600" dirty="0">
              <a:latin typeface="Times New Roman" panose="02020603050405020304" pitchFamily="18" charset="0"/>
              <a:cs typeface="Times New Roman" panose="02020603050405020304" pitchFamily="18" charset="0"/>
            </a:endParaRPr>
          </a:p>
          <a:p>
            <a:pPr algn="just"/>
            <a:r>
              <a:rPr lang="en-US" sz="3600" dirty="0">
                <a:latin typeface="Times New Roman" panose="02020603050405020304" pitchFamily="18" charset="0"/>
                <a:cs typeface="Times New Roman" panose="02020603050405020304" pitchFamily="18" charset="0"/>
              </a:rPr>
              <a:t>To use in cooking </a:t>
            </a:r>
            <a:r>
              <a:rPr lang="en-US" sz="3600" dirty="0" smtClean="0">
                <a:latin typeface="Times New Roman" panose="02020603050405020304" pitchFamily="18" charset="0"/>
                <a:cs typeface="Times New Roman" panose="02020603050405020304" pitchFamily="18" charset="0"/>
              </a:rPr>
              <a:t>solar cookers.</a:t>
            </a:r>
            <a:endParaRPr lang="en-IN" sz="36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126768629"/>
      </p:ext>
    </p:extLst>
  </p:cSld>
  <p:clrMapOvr>
    <a:masterClrMapping/>
  </p:clrMapOvr>
  <p:timing>
    <p:tnLst>
      <p:par>
        <p:cTn id="1" dur="indefinite" restart="never" nodeType="tmRoot"/>
      </p:par>
    </p:tnLst>
  </p:timing>
</p:sld>
</file>

<file path=ppt/theme/theme1.xml><?xml version="1.0" encoding="utf-8"?>
<a:theme xmlns:a="http://schemas.openxmlformats.org/drawingml/2006/main" name="Blue Waves">
  <a:themeElements>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fontScheme name="Blue Wa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Blue Wa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ue Wa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ue Wa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ue Wa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ue Wa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ue Wa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ue Wa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ue Wa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ue Wa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ue Wa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ue Wa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ue Wa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TotalTime>
  <Words>3054</Words>
  <Application>Microsoft Office PowerPoint</Application>
  <PresentationFormat>Widescreen</PresentationFormat>
  <Paragraphs>210</Paragraphs>
  <Slides>40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SimSun</vt:lpstr>
      <vt:lpstr>Arial</vt:lpstr>
      <vt:lpstr>Calibri</vt:lpstr>
      <vt:lpstr>Times New Roman</vt:lpstr>
      <vt:lpstr>Wingdings</vt:lpstr>
      <vt:lpstr>Blue Waves</vt:lpstr>
      <vt:lpstr> Renewable Energy Resources</vt:lpstr>
      <vt:lpstr>Contents</vt:lpstr>
      <vt:lpstr> What is Renewable energy? </vt:lpstr>
      <vt:lpstr>Advantages and limitations of Renewable energy</vt:lpstr>
      <vt:lpstr> Hydropower </vt:lpstr>
      <vt:lpstr> Hydropower - Working </vt:lpstr>
      <vt:lpstr>Hydropower - Advantages</vt:lpstr>
      <vt:lpstr>Hydropower- Limitations</vt:lpstr>
      <vt:lpstr>Geothermal power</vt:lpstr>
      <vt:lpstr> Geothermal power - Working </vt:lpstr>
      <vt:lpstr>Geothermal power - Advantages</vt:lpstr>
      <vt:lpstr>Geothermal power- Limitations</vt:lpstr>
      <vt:lpstr>Tidal power</vt:lpstr>
      <vt:lpstr> Tidal power - Working </vt:lpstr>
      <vt:lpstr>Tidal power - Advantages</vt:lpstr>
      <vt:lpstr>Tidal power- Limitations</vt:lpstr>
      <vt:lpstr>Ocean Thermal Energy Conversion</vt:lpstr>
      <vt:lpstr>Closed Cycle OTEC</vt:lpstr>
      <vt:lpstr>Closed Cycle OTEC - Working</vt:lpstr>
      <vt:lpstr>Open Cycle OTEC</vt:lpstr>
      <vt:lpstr>Open Cycle OTEC - Working</vt:lpstr>
      <vt:lpstr>OTEC- Advantages</vt:lpstr>
      <vt:lpstr>OTEC- Limitations</vt:lpstr>
      <vt:lpstr>Solar Energy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parabolic trough: </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_x000b_Renewable Energy Resources</dc:title>
  <dc:creator>Sys 15 ELCS lab</dc:creator>
  <cp:lastModifiedBy>Admin</cp:lastModifiedBy>
  <cp:revision>33</cp:revision>
  <dcterms:created xsi:type="dcterms:W3CDTF">2025-02-20T09:53:00Z</dcterms:created>
  <dcterms:modified xsi:type="dcterms:W3CDTF">2025-02-28T06:27:20Z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A36F1E456F7A4E0DAA3CE9431B9650AA_12</vt:lpwstr>
  </property>
  <property fmtid="{D5CDD505-2E9C-101B-9397-08002B2CF9AE}" pid="3" name="KSOProductBuildVer">
    <vt:lpwstr>1033-12.2.0.19805</vt:lpwstr>
  </property>
</Properties>
</file>